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1"/>
    <p:sldMasterId id="2147483685" r:id="rId2"/>
  </p:sldMasterIdLst>
  <p:notesMasterIdLst>
    <p:notesMasterId r:id="rId17"/>
  </p:notesMasterIdLst>
  <p:sldIdLst>
    <p:sldId id="301" r:id="rId3"/>
    <p:sldId id="258" r:id="rId4"/>
    <p:sldId id="259" r:id="rId5"/>
    <p:sldId id="261" r:id="rId6"/>
    <p:sldId id="262" r:id="rId7"/>
    <p:sldId id="264" r:id="rId8"/>
    <p:sldId id="265" r:id="rId9"/>
    <p:sldId id="270" r:id="rId10"/>
    <p:sldId id="266" r:id="rId11"/>
    <p:sldId id="257" r:id="rId12"/>
    <p:sldId id="268" r:id="rId13"/>
    <p:sldId id="274" r:id="rId14"/>
    <p:sldId id="275" r:id="rId15"/>
    <p:sldId id="303" r:id="rId16"/>
  </p:sldIdLst>
  <p:sldSz cx="9144000" cy="6858000" type="screen4x3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zenko" initials="T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01" autoAdjust="0"/>
  </p:normalViewPr>
  <p:slideViewPr>
    <p:cSldViewPr>
      <p:cViewPr varScale="1">
        <p:scale>
          <a:sx n="106" d="100"/>
          <a:sy n="106" d="100"/>
        </p:scale>
        <p:origin x="14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0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85100-74BF-4A22-B20A-58E84968B4DC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1C287-152E-4139-8D25-2DB8058613A3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F1C287-152E-4139-8D25-2DB8058613A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1C287-152E-4139-8D25-2DB8058613A3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90335-B650-40C6-8BC8-9B8DA39E9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757625-31DC-4C99-AF5C-D237138E5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347DAC-4A15-4F1F-827F-2184F8099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35E4-2B58-4772-B7A5-865100D6168F}" type="datetimeFigureOut">
              <a:rPr lang="LID4096" smtClean="0"/>
              <a:t>09/26/2025</a:t>
            </a:fld>
            <a:endParaRPr lang="LID4096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F62ED3-037A-4157-9BA9-EA2563C09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E03287-5B51-49C7-BA03-AEA943EE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4CEFB-CC04-4105-B09E-79E130A80104}" type="slidenum">
              <a:rPr lang="LID4096" smtClean="0"/>
              <a:t>‹№›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05971471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5003BB-05EF-4852-A7EB-BB5C8A910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304FE4-4282-45EA-AA71-85BF35E8B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C22435-A011-4BCA-9E32-21638A6B7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7B0455-E89B-4263-8451-386B60863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F84EF2-4250-445E-B4E6-7D5DF6318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401773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02EF64-54BA-404A-BC8C-1065C6CE2B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B795EA-914F-442C-9C4E-07C9C81C5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5A6204-7EBA-4F0D-9265-DE99DBF6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29E429-00DC-40AA-8A20-05BA9E4B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C446C0-D211-4B3C-A990-0FC2637B1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12431"/>
      </p:ext>
    </p:extLst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E8EC23-E54B-46FF-9069-8BC33CAF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9C2FC2-94FE-4CCA-AB59-E01A9A73C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ADD14C-D2F0-414C-88B8-DEF6779D0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CD0D0-06EF-49D7-99DB-BF4B200973EE}" type="datetimeFigureOut">
              <a:rPr lang="x-none" smtClean="0"/>
              <a:t>26.09.2025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275D20-B883-4DD9-9301-5B4A593D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CDE57-D0F3-46B8-9A41-E2FB938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16346-B3E8-4D60-8070-A5C92CE32FC3}" type="slidenum">
              <a:rPr lang="x-none" smtClean="0"/>
              <a:t>‹№›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47547884"/>
      </p:ext>
    </p:extLst>
  </p:cSld>
  <p:clrMapOvr>
    <a:masterClrMapping/>
  </p:clrMapOvr>
  <p:transition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2BDAAD-1086-4F41-BF5E-69401ED4B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9321E0-9CD3-420D-8346-51FC78A9E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175644-E3D7-4FEB-BE75-C49ED2663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79C7CA-D30A-41E7-8962-D477852F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0D06CF-B71F-48F8-925C-D52FAB4A3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957922"/>
      </p:ext>
    </p:extLst>
  </p:cSld>
  <p:clrMapOvr>
    <a:masterClrMapping/>
  </p:clrMapOvr>
  <p:transition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12DD2-F3A9-44C5-B019-3ECBA23DD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9357DE-F324-4560-A70A-D3A102DA2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155539-ECE2-4337-9BFB-A97873D2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581F82-3383-4BEB-9733-DCB58BF9B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429E6-A21E-4BA6-8782-77E6AFC32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946902"/>
      </p:ext>
    </p:extLst>
  </p:cSld>
  <p:clrMapOvr>
    <a:masterClrMapping/>
  </p:clrMapOvr>
  <p:transition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CE7CC-DD86-4D0A-A21C-7269619F0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350801-A7A9-4AF6-9816-11E64D60AC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C0C07F-72C7-48AF-85A1-0FB988E22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FCCEB6-E5EA-44CF-AE3F-F952592AA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F3425C-1A9A-4EE1-BB9E-3D9192BBA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524598-4741-4D67-9055-366690EF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375703"/>
      </p:ext>
    </p:extLst>
  </p:cSld>
  <p:clrMapOvr>
    <a:masterClrMapping/>
  </p:clrMapOvr>
  <p:transition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E98FA-6D9C-463E-8438-F4B8F4C03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96C669-F97A-4181-A9C4-C98F3CB2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DC1084-3BA2-4665-9C61-596FE382E6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83F8000-0A69-433E-9F3C-D97859C14A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14EEC10-6953-4E57-A3F6-DF418DA0C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76EDE78-DBE9-48D9-857D-DDCCBE0B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2EFC63B-16EB-4851-BC74-99A4E3AB8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F707A18-4DD0-4D36-ACDA-43F526944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958879"/>
      </p:ext>
    </p:extLst>
  </p:cSld>
  <p:clrMapOvr>
    <a:masterClrMapping/>
  </p:clrMapOvr>
  <p:transition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305740-E45D-47F6-91DD-9B54F18D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884844-F9E4-4D2F-84BC-2EC9151CD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15C2C62-E2AB-4222-A2F8-6219A540B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14F3AA-0418-43C8-A89F-591804E2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969742"/>
      </p:ext>
    </p:extLst>
  </p:cSld>
  <p:clrMapOvr>
    <a:masterClrMapping/>
  </p:clrMapOvr>
  <p:transition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B441FB1-0B51-44D3-AA07-CD75576D1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4EA3C0-AFBE-4A51-99AB-C55BF42C0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2ECD083-CF95-4538-A82D-378D92487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798774"/>
      </p:ext>
    </p:extLst>
  </p:cSld>
  <p:clrMapOvr>
    <a:masterClrMapping/>
  </p:clrMapOvr>
  <p:transition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03722-93A8-4125-8896-B2151A5B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D19489-5C45-4AD5-A0C2-C30F8812F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9B1F64F-F076-4DEA-A961-36FFB9518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E0B8C3C-860F-4902-A18C-D47498EE3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1D81FC-4AF3-4DD6-BF3A-55A38D038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C99037-8E4F-4251-B236-AEC52FA4E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145334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ED7B3-1AAC-48A2-9362-1983703B8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D85BF8-764D-4BA7-B096-B3673C61B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459BA3-7F7E-4A9D-8518-A1D04598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79E67D-1694-4AF3-B971-BB7494C2E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9FF71E-05BB-4F19-B942-9BD317C2F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078936"/>
      </p:ext>
    </p:extLst>
  </p:cSld>
  <p:clrMapOvr>
    <a:masterClrMapping/>
  </p:clrMapOvr>
  <p:transition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0D40F-1AA1-4D14-B603-3087FD071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A5230D-070D-4CA6-AF10-EA0B6D5DF5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6C131D-D23E-42FB-A96E-298762C3B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EADE2A-F6AA-45A0-9DEC-B7B3D2A9D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389022-41C4-451E-B3E1-01429280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0A5663-20FD-42E5-8AE6-73C877239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4592890"/>
      </p:ext>
    </p:extLst>
  </p:cSld>
  <p:clrMapOvr>
    <a:masterClrMapping/>
  </p:clrMapOvr>
  <p:transition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D1005-2784-48B9-A548-F777D307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9FA2162-8B77-459B-ADF3-E032CF2EB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BAEC66-EC4F-4100-AFC7-04061D74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A7DC57-0BB2-47D9-B2D2-962CD1DC0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C0856B-0C78-4DA1-8018-5539CB16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2978"/>
      </p:ext>
    </p:extLst>
  </p:cSld>
  <p:clrMapOvr>
    <a:masterClrMapping/>
  </p:clrMapOvr>
  <p:transition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B35BC2-CB19-42D6-84FD-B5E2CFBE9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48B622-7054-4278-839C-4D4E1AB05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620A48-973D-4652-AAAA-079A426E1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4F236-F9BF-4462-A3C6-36568C811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75E4B4A-F875-403C-A240-E3300C91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373279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01797-5E4F-4D1F-BADC-6637B3F0A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06320B-B1D8-4B9D-9D29-D1A7605A6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CE3247-DFE0-48EB-9E35-A5883957C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ADF1F4-BA92-40DD-9B02-4061F9C39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79ED92-753F-445D-9BA2-3EEC5D904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666902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D6454E-3208-4658-B64E-8F9152855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4EBDCB-EF3A-40ED-8BA3-D25DA2DD6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495D54-AAF3-403E-B0CC-62C941D3C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BD3D76-9D75-4C87-8A75-114F01439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552C03-36F4-499E-A029-E665F48E4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6AE9F9-DF30-4E4B-ABE5-EA5B070A8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063655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5C358D-F4B6-40D2-A495-49805F4D0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57BCC9-4734-46B0-8A54-ABA7678C0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FFEB5E-88D7-4938-BF7D-96ED55649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19BA5D-6D5B-4532-A419-521615E7C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DF176D3-B52A-4D05-80AD-D63F0B41A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7D56129-3274-43FA-B1CA-639748385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7C3DD03-0507-4FC5-99B4-EBDC29493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4338388-8063-4C33-82AB-EA5530B4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76921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B02DF-CAE7-40A2-A914-9B35D50D1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231EA4D-5C15-4240-86B2-5FF656244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2E30948-D868-438F-9326-878DAC4A7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9D4E4F4-F542-46BD-8859-55237276F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001503"/>
      </p:ext>
    </p:extLst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3072F3A-9D1C-4A68-99C9-90D3D36B5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E950B9-E787-4CF7-A4BB-7249B90E7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E92727-4247-4E53-9429-DEF280AD6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008409"/>
      </p:ext>
    </p:extLst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4C247A-6E79-4350-81DA-61BDCF0BF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7D7F68-73D8-4A09-AC45-93396E0F7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C3C9D5-CF2F-4359-80EA-2DDADF1AA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F9CD29-2220-46FD-B5B3-DF17A150B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AC7392-8A73-42D2-B179-779ED2E7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EBF5659-882A-491B-BC6D-16E60BA50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039647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A3482-7412-496A-83B7-F4F65F223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0912A62-72B0-45CE-9492-211A50ECE2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ID4096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3B630C-9ADC-46FC-B9C2-6E2D5E41B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FA8769-1B4F-49C9-9FA9-34F266427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DCFDBC-91A8-4954-89AA-9C3D8AEF0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F68298-1E2E-407E-901B-1D80E926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328604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87640-08CD-4B53-938A-15BBA5293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LID4096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BF1F26-A636-404A-AD7E-065DF4C84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LID4096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D05874-511C-48E7-BA7E-1746F046C3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ECBB3A-A845-4F0F-8CF9-B99AA795C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0660AF-8DEC-4D90-ADE1-A5E14FF2E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67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46BB5-A0B5-4B66-B6FA-B78538402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526B2E-E399-437F-AB46-5A19EF966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1EED8-410D-4D86-ABF3-1627A9C556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898FC-A5EB-4EC6-9B5F-A2FD7A4E22D5}" type="datetimeFigureOut">
              <a:rPr lang="ru-RU" smtClean="0"/>
              <a:pPr/>
              <a:t>26.09.2025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673A37-7757-4CBA-8DD8-67564530F9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4A0A9E-CCA5-4D85-A19F-C34D17E95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5C51E-BA62-499D-81F6-C6B799A4544E}" type="slidenum">
              <a:rPr lang="ru-RU" smtClean="0"/>
              <a:pPr/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53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>
    <p:push dir="u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icsearch.ru/info.cgi?q=%D1%85%D0%BE%D0%BB%D0%BE%D0%B4%D0%B8%D0%BB%D1%8C%D0%BD%D0%B8%D0%BA&amp;id=6weH-5KjfRYpbiQP4UDRLcJv9Rgnl79RxXQhWYapsF8&amp;opt=&amp;cols=4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3.jpeg"/><Relationship Id="rId5" Type="http://schemas.openxmlformats.org/officeDocument/2006/relationships/image" Target="../media/image9.jpeg"/><Relationship Id="rId10" Type="http://schemas.openxmlformats.org/officeDocument/2006/relationships/hyperlink" Target="http://www.picsearch.ru/info.cgi?q=%D0%B0%D1%83%D0%B4%D0%B8%D0%BE%D1%82%D0%B5%D1%85%D0%BD%D0%B8%D0%BA%D0%B0&amp;id=c-olN5Q-X3QA9CP-cQHEd4m9HcVXJA9tlXO8MlvRNYY&amp;opt=&amp;cols=4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hyperlink" Target="http://www.picsearch.ru/info.cgi?q=%D0%BF%D1%82%D0%B8%D1%86%D1%8B&amp;id=um_J3S-b1gTNN6i2URx-Cu-sHChDSz-vcYq9S1ywlGQ&amp;opt=&amp;cols=4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12" Type="http://schemas.openxmlformats.org/officeDocument/2006/relationships/image" Target="../media/image21.jpeg"/><Relationship Id="rId2" Type="http://schemas.openxmlformats.org/officeDocument/2006/relationships/image" Target="../media/image14.jpe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hyperlink" Target="http://www.picsearch.ru/info.cgi?q=%D0%BE%D0%B4%D0%B5%D0%B6%D0%B4%D0%B0&amp;id=SO26jRNb6oRCrmHLll7rNLYVipG-buTTlQsn4OTiR7A&amp;start=41&amp;opt=&amp;cols=4" TargetMode="External"/><Relationship Id="rId5" Type="http://schemas.openxmlformats.org/officeDocument/2006/relationships/image" Target="../media/image16.jpeg"/><Relationship Id="rId15" Type="http://schemas.openxmlformats.org/officeDocument/2006/relationships/image" Target="../media/image23.jpeg"/><Relationship Id="rId10" Type="http://schemas.openxmlformats.org/officeDocument/2006/relationships/image" Target="../media/image20.jpeg"/><Relationship Id="rId4" Type="http://schemas.openxmlformats.org/officeDocument/2006/relationships/hyperlink" Target="http://www.picsearch.ru/info.cgi?q=%D0%B4%D0%BE%D0%BC%20%D1%80%D0%B0%D0%B7%D1%80%D1%83%D1%88%D0%B5%D0%BD%D0%BD%D1%8B%D0%B9&amp;id=OpLCmRUwvtIskDLD2676zkRNMOYriLsisQTmwx9BkHk&amp;opt=&amp;cols=4" TargetMode="External"/><Relationship Id="rId9" Type="http://schemas.openxmlformats.org/officeDocument/2006/relationships/hyperlink" Target="http://www.picsearch.ru/info.cgi?q=%D0%BE%D1%80%D1%83%D0%B6%D0%B8%D0%B5&amp;id=pQZ8aCEGBW9mBMFbyEXyLe-LMxCn5-eFlQbzAa37erU&amp;start=1&amp;opt=&amp;cols=4" TargetMode="External"/><Relationship Id="rId1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32506" y="3131455"/>
            <a:ext cx="2293766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16614" y="3131455"/>
            <a:ext cx="2427386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9549" y="3131455"/>
            <a:ext cx="2271529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74560" y="3131455"/>
            <a:ext cx="2338339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957" y="4670369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777" y="411969"/>
            <a:ext cx="3692795" cy="134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474561" y="851085"/>
            <a:ext cx="4334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/>
              <a:t>Страхування майна та відповідальності</a:t>
            </a:r>
          </a:p>
          <a:p>
            <a:pPr algn="just"/>
            <a:r>
              <a:rPr lang="uk-UA" sz="2800" b="1" i="1" dirty="0"/>
              <a:t>за Програмою «Господар»</a:t>
            </a:r>
            <a:endParaRPr lang="ru-RU" sz="2800" b="1" i="1" dirty="0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E449869E-65F6-4EEB-AABE-6804CFEDC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1022" y="3558375"/>
            <a:ext cx="2338339" cy="296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www.timeway.ru/images/articles/s/shopbreak_ili_kak_ne_popast_pod_ograblenie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236" y="4803063"/>
            <a:ext cx="2222378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img0.liveinternet.ru/images/attach/b/3/26/282/26282972_1212394051_AP080601023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5307">
            <a:off x="335191" y="747720"/>
            <a:ext cx="1083087" cy="1583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http://journaluga.ru/uploads/flashoflightn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4921">
            <a:off x="400657" y="3364669"/>
            <a:ext cx="1284404" cy="1370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http://www.segodnya.ua/img/forall/a/5586/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154198"/>
            <a:ext cx="1840645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31555" y="721766"/>
            <a:ext cx="585791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Умовами страхування </a:t>
            </a:r>
            <a:r>
              <a:rPr kumimoji="0" lang="uk-UA" sz="14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А, В, D 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страхові тарифи розраховані з урахуванням </a:t>
            </a:r>
            <a:r>
              <a:rPr kumimoji="0" lang="uk-UA" sz="140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Повного пакету ризиків</a:t>
            </a:r>
            <a:r>
              <a:rPr kumimoji="0" lang="uk-UA" sz="1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саме: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00" dirty="0"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Пожежа, вибух, влучення блискавки</a:t>
            </a:r>
            <a:r>
              <a:rPr kumimoji="0" lang="uk-UA" sz="1400" b="1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uk-UA" sz="1100" b="1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(Базове, обов'язкове покриття).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Стихійні явища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(смерч, ураган, буря, оповзні, селі, повінь, паводок, злива, град, просадка ґрунту, затоплення ґрунтовими водами, падіння дерев, каміння, землетрус).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Пошкодження водою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внаслідок аварії водопостачальних, каналізаційних, опалювальних, протипожежних систем та проникнення рідин із сусідніх приміщень.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3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uk-UA" sz="1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Протиправні дії третіх осіб (ПДТО) 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uk-UA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хуліганство, крадіжка, грабіж або розбій, погром чи вандалізм); наїзд техніки що рухається</a:t>
            </a:r>
            <a:r>
              <a:rPr lang="uk-UA" sz="1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31555" y="3335176"/>
            <a:ext cx="5857916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5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Якщо клієнта не цікавить який-небудь із ризиків (окрім ризику Пожежа, вибух, влучення блискавки, застосування якого є обов’язковим при укладанні), страховий тариф можна зменшити за допомогою відповідних Коефіцієнтів зміни покриття:</a:t>
            </a:r>
            <a:endParaRPr kumimoji="0" lang="ru-RU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755203"/>
              </p:ext>
            </p:extLst>
          </p:nvPr>
        </p:nvGraphicFramePr>
        <p:xfrm>
          <a:off x="2931555" y="4370445"/>
          <a:ext cx="5857916" cy="1294602"/>
        </p:xfrm>
        <a:graphic>
          <a:graphicData uri="http://schemas.openxmlformats.org/drawingml/2006/table">
            <a:tbl>
              <a:tblPr/>
              <a:tblGrid>
                <a:gridCol w="2900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7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54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200" b="0" i="0" u="sng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Коефіцієнти зміни покриття</a:t>
                      </a:r>
                      <a:r>
                        <a:rPr lang="uk-UA" sz="1200" b="0" i="0" u="none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застосовуються до тарифу </a:t>
                      </a:r>
                    </a:p>
                    <a:p>
                      <a:pPr algn="ctr" fontAlgn="ctr"/>
                      <a:r>
                        <a:rPr lang="uk-UA" sz="1200" b="0" i="0" u="none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(для Умов страхування А, В, D, окрім житлового приміщення), </a:t>
                      </a:r>
                    </a:p>
                    <a:p>
                      <a:pPr algn="ctr" fontAlgn="ctr"/>
                      <a:r>
                        <a:rPr lang="uk-UA" sz="1200" b="0" i="0" u="none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при страхуванні </a:t>
                      </a:r>
                      <a:r>
                        <a:rPr lang="uk-UA" sz="1200" b="1" i="0" u="sng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виключаються нижченаведені ризики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11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err="1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</a:t>
                      </a:r>
                      <a:r>
                        <a:rPr lang="uk-UA" sz="1400" b="0" i="0" u="none" strike="noStrike" noProof="0" dirty="0" err="1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стихія</a:t>
                      </a:r>
                      <a:endParaRPr lang="uk-UA" sz="1400" b="0" i="0" u="none" strike="noStrike" noProof="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>
                          <a:solidFill>
                            <a:srgbClr val="00B050"/>
                          </a:solidFill>
                          <a:latin typeface="+mn-lt"/>
                        </a:rPr>
                        <a:t>0,90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11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err="1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</a:t>
                      </a:r>
                      <a:r>
                        <a:rPr lang="uk-UA" sz="1400" b="0" i="0" u="none" strike="noStrike" noProof="0" dirty="0" err="1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вода</a:t>
                      </a:r>
                      <a:endParaRPr lang="uk-UA" sz="1400" b="0" i="0" u="none" strike="noStrike" noProof="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>
                          <a:solidFill>
                            <a:srgbClr val="0070C0"/>
                          </a:solidFill>
                          <a:latin typeface="+mn-lt"/>
                        </a:rPr>
                        <a:t>0,61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114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</a:t>
                      </a:r>
                      <a:r>
                        <a:rPr lang="uk-UA" sz="1400" b="0" i="0" u="none" strike="noStrike" noProof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ПДТО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0,86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931555" y="5670421"/>
            <a:ext cx="600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200" b="1" i="1" dirty="0">
                <a:solidFill>
                  <a:srgbClr val="FF0000"/>
                </a:solidFill>
              </a:rPr>
              <a:t>Страховий  випадок </a:t>
            </a:r>
            <a:r>
              <a:rPr lang="uk-UA" sz="1200" dirty="0"/>
              <a:t>– подія, передбачена Договором, яка відбулася і з настанням якої виникає обов’язок Страховика здійснити виплату страхового відшкодування Страхувальнику (Вигодонабувачу) за застрахованими ризиками (позначеними відміткою «так»).</a:t>
            </a:r>
            <a:endParaRPr lang="ru-RU" sz="12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8F517AF-B345-45F0-A993-76F86C27131D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626" y="84663"/>
            <a:ext cx="9116748" cy="27250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Перелік страхових ризиків та випадків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9684BC55-6A17-4FB6-B0AB-0A146F93EEA0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783A3F65-3992-477A-94A7-78E2777CF01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40571F19-C002-44BA-A10F-19B63CD1DE5F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E85BA8CC-6361-4528-944B-FF45FAA27C2B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ADFDE4CC-2623-48AB-B96E-F7E1736BA79E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1986" y="780689"/>
            <a:ext cx="5882122" cy="584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10000"/>
              </a:lnSpc>
            </a:pPr>
            <a:r>
              <a:rPr lang="uk-UA" sz="1600" i="1" dirty="0"/>
              <a:t>Цивільно-правова відповідальність є застрахованою тільки в межах будинку, будівлі, комплексу, споруди – </a:t>
            </a:r>
            <a:r>
              <a:rPr lang="uk-UA" sz="1600" i="1" u="sng" dirty="0"/>
              <a:t>за місцем страхування</a:t>
            </a:r>
            <a:r>
              <a:rPr lang="uk-UA" sz="1600" i="1" dirty="0"/>
              <a:t> згідно Договору.  Цивільно-правова відповідальність</a:t>
            </a:r>
            <a:r>
              <a:rPr lang="uk-UA" sz="1600" b="1" i="1" dirty="0"/>
              <a:t> </a:t>
            </a:r>
            <a:r>
              <a:rPr lang="uk-UA" sz="1600" i="1" dirty="0"/>
              <a:t>приймається на страхування:</a:t>
            </a:r>
          </a:p>
          <a:p>
            <a:pPr algn="just">
              <a:lnSpc>
                <a:spcPct val="110000"/>
              </a:lnSpc>
            </a:pPr>
            <a:endParaRPr lang="uk-UA" sz="500" i="1" dirty="0">
              <a:solidFill>
                <a:srgbClr val="002060"/>
              </a:solidFill>
            </a:endParaRP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uk-UA" sz="1600" b="1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FF0000"/>
                </a:solidFill>
              </a:rPr>
              <a:t>в комплексі </a:t>
            </a:r>
            <a:r>
              <a:rPr lang="uk-UA" sz="1600" i="1" dirty="0">
                <a:solidFill>
                  <a:srgbClr val="002060"/>
                </a:solidFill>
              </a:rPr>
              <a:t>(</a:t>
            </a:r>
            <a:r>
              <a:rPr lang="uk-UA" sz="1600" i="1" dirty="0"/>
              <a:t>додатково) до всіх Умов страхування (груп майна) або </a:t>
            </a:r>
          </a:p>
          <a:p>
            <a:pPr algn="just">
              <a:lnSpc>
                <a:spcPct val="110000"/>
              </a:lnSpc>
              <a:buFont typeface="Arial" pitchFamily="34" charset="0"/>
              <a:buChar char="•"/>
            </a:pPr>
            <a:r>
              <a:rPr lang="uk-UA" sz="1600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FF0000"/>
                </a:solidFill>
              </a:rPr>
              <a:t>окремо</a:t>
            </a:r>
            <a:r>
              <a:rPr lang="uk-UA" sz="1600" i="1" dirty="0">
                <a:solidFill>
                  <a:srgbClr val="FF0000"/>
                </a:solidFill>
              </a:rPr>
              <a:t> </a:t>
            </a:r>
            <a:r>
              <a:rPr lang="uk-UA" sz="1600" i="1" dirty="0"/>
              <a:t>(без майнових об’єктів).</a:t>
            </a:r>
            <a:r>
              <a:rPr lang="uk-UA" sz="1600" b="1" i="1" dirty="0"/>
              <a:t> </a:t>
            </a:r>
          </a:p>
          <a:p>
            <a:pPr algn="just">
              <a:lnSpc>
                <a:spcPct val="110000"/>
              </a:lnSpc>
            </a:pPr>
            <a:endParaRPr lang="uk-UA" sz="800" i="1" dirty="0">
              <a:solidFill>
                <a:srgbClr val="002060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uk-UA" sz="1600" i="1" dirty="0"/>
              <a:t>При страхуванні Цивільно-правової відповідальності</a:t>
            </a:r>
            <a:r>
              <a:rPr lang="uk-UA" sz="1600" i="1" u="sng" dirty="0"/>
              <a:t> окремо </a:t>
            </a:r>
            <a:r>
              <a:rPr lang="uk-UA" sz="1600" i="1" dirty="0"/>
              <a:t>(без майнових об’єктів) – </a:t>
            </a:r>
            <a:r>
              <a:rPr lang="uk-UA" sz="1600" b="1" i="1" dirty="0">
                <a:solidFill>
                  <a:srgbClr val="FF0000"/>
                </a:solidFill>
              </a:rPr>
              <a:t>проведення огляду </a:t>
            </a:r>
            <a:r>
              <a:rPr lang="uk-UA" sz="1600" i="1" dirty="0"/>
              <a:t>місця страхування Представником Страховика</a:t>
            </a:r>
            <a:r>
              <a:rPr lang="uk-UA" sz="1600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FF0000"/>
                </a:solidFill>
              </a:rPr>
              <a:t>не передбачається</a:t>
            </a:r>
            <a:r>
              <a:rPr lang="uk-UA" sz="1600" i="1" dirty="0">
                <a:solidFill>
                  <a:srgbClr val="FF0000"/>
                </a:solidFill>
              </a:rPr>
              <a:t>,</a:t>
            </a:r>
            <a:r>
              <a:rPr lang="uk-UA" sz="1600" i="1" dirty="0">
                <a:solidFill>
                  <a:srgbClr val="002060"/>
                </a:solidFill>
              </a:rPr>
              <a:t> </a:t>
            </a:r>
            <a:r>
              <a:rPr lang="uk-UA" sz="1600" i="1" dirty="0"/>
              <a:t>складається</a:t>
            </a:r>
            <a:r>
              <a:rPr lang="uk-UA" sz="1600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FF0000"/>
                </a:solidFill>
              </a:rPr>
              <a:t>Заява на страхування.</a:t>
            </a:r>
            <a:endParaRPr lang="ru-RU" sz="1600" i="1" dirty="0">
              <a:solidFill>
                <a:srgbClr val="FF0000"/>
              </a:solidFill>
            </a:endParaRPr>
          </a:p>
          <a:p>
            <a:pPr algn="just" fontAlgn="ctr">
              <a:lnSpc>
                <a:spcPct val="110000"/>
              </a:lnSpc>
            </a:pPr>
            <a:endParaRPr lang="uk-UA" sz="800" b="1" i="1" dirty="0">
              <a:solidFill>
                <a:srgbClr val="002060"/>
              </a:solidFill>
            </a:endParaRPr>
          </a:p>
          <a:p>
            <a:pPr algn="just" fontAlgn="ctr">
              <a:lnSpc>
                <a:spcPct val="110000"/>
              </a:lnSpc>
            </a:pPr>
            <a:r>
              <a:rPr lang="uk-UA" sz="1600" b="1" i="1" dirty="0">
                <a:solidFill>
                  <a:srgbClr val="FF0000"/>
                </a:solidFill>
              </a:rPr>
              <a:t>Страхові ризики:</a:t>
            </a:r>
            <a:r>
              <a:rPr lang="uk-UA" sz="1600" b="1" i="1" dirty="0">
                <a:solidFill>
                  <a:srgbClr val="002060"/>
                </a:solidFill>
              </a:rPr>
              <a:t> </a:t>
            </a:r>
            <a:r>
              <a:rPr lang="uk-UA" sz="1600" i="1" dirty="0"/>
              <a:t>заподіяння Страхувальником ненавмисної шкоди майну третіх осіб внаслідок: пожежі, вибуху побутового газу, пошкодження водою внаслідок аварії водопостачальних, каналізаційних, опалювальних та протипожежних систем.   </a:t>
            </a:r>
          </a:p>
          <a:p>
            <a:pPr algn="just">
              <a:lnSpc>
                <a:spcPct val="110000"/>
              </a:lnSpc>
            </a:pPr>
            <a:endParaRPr lang="uk-UA" sz="800" i="1" dirty="0">
              <a:ea typeface="Times New Roman" pitchFamily="18" charset="0"/>
              <a:cs typeface="Arial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uk-UA" sz="1600" i="1" dirty="0">
                <a:ea typeface="Times New Roman" pitchFamily="18" charset="0"/>
                <a:cs typeface="Arial" pitchFamily="34" charset="0"/>
              </a:rPr>
              <a:t>При страхуванні цивільно-правової відповідальності застосування </a:t>
            </a:r>
            <a:r>
              <a:rPr lang="uk-UA" sz="1600" b="1" i="1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франшизи не передбачено.</a:t>
            </a:r>
            <a:endParaRPr lang="ru-RU" sz="1600" b="1" i="1" dirty="0">
              <a:solidFill>
                <a:srgbClr val="FF0000"/>
              </a:solidFill>
            </a:endParaRPr>
          </a:p>
          <a:p>
            <a:pPr algn="just">
              <a:lnSpc>
                <a:spcPct val="110000"/>
              </a:lnSpc>
            </a:pPr>
            <a:endParaRPr lang="ru-RU" sz="1200" dirty="0"/>
          </a:p>
          <a:p>
            <a:pPr>
              <a:lnSpc>
                <a:spcPct val="110000"/>
              </a:lnSpc>
            </a:pPr>
            <a:endParaRPr lang="ru-RU" sz="1400" dirty="0"/>
          </a:p>
          <a:p>
            <a:pPr marL="0" marR="0" lvl="0" indent="0" algn="just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endParaRPr kumimoji="0" lang="uk-UA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695918"/>
              </p:ext>
            </p:extLst>
          </p:nvPr>
        </p:nvGraphicFramePr>
        <p:xfrm>
          <a:off x="6133642" y="780689"/>
          <a:ext cx="2786114" cy="5291513"/>
        </p:xfrm>
        <a:graphic>
          <a:graphicData uri="http://schemas.openxmlformats.org/drawingml/2006/table">
            <a:tbl>
              <a:tblPr/>
              <a:tblGrid>
                <a:gridCol w="1027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41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13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Страхування в комплексі і окремо: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771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uk-UA" sz="13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Цивільно-правова відповідальність власника житлового приміщення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707">
                <a:tc>
                  <a:txBody>
                    <a:bodyPr/>
                    <a:lstStyle/>
                    <a:p>
                      <a:pPr marL="87313" indent="-1588" algn="ctr" fontAlgn="ctr"/>
                      <a:r>
                        <a:rPr lang="uk-UA" sz="1300" b="1" i="1" u="sng" strike="noStrike" noProof="0" dirty="0">
                          <a:solidFill>
                            <a:srgbClr val="C00000"/>
                          </a:solidFill>
                          <a:latin typeface="+mn-lt"/>
                        </a:rPr>
                        <a:t>Фіксовані</a:t>
                      </a:r>
                      <a:r>
                        <a:rPr lang="uk-UA" sz="1300" b="1" i="1" u="sng" strike="noStrike" baseline="0" noProof="0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uk-UA" sz="1300" b="1" i="1" u="none" strike="noStrike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страхові суми, грн.</a:t>
                      </a:r>
                      <a:endParaRPr lang="uk-UA" sz="1300" b="1" i="1" u="none" strike="noStrike" noProof="0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3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Тариф,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3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Страховий платіж, грн.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94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5 000,00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1,30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65,00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1,20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120,00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20 000,00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>
                          <a:solidFill>
                            <a:srgbClr val="000000"/>
                          </a:solidFill>
                          <a:latin typeface="+mn-lt"/>
                        </a:rPr>
                        <a:t>1,00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200,00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50 000,00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0,80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400,00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>
                          <a:solidFill>
                            <a:srgbClr val="000000"/>
                          </a:solidFill>
                          <a:latin typeface="+mn-lt"/>
                        </a:rPr>
                        <a:t>100 000,00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0,50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500,00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250 000,00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0,40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1000,00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2328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500 000,00 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noProof="0">
                          <a:solidFill>
                            <a:srgbClr val="000000"/>
                          </a:solidFill>
                          <a:latin typeface="+mn-lt"/>
                        </a:rPr>
                        <a:t>0,30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0" i="1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1500,00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646283-551A-42B1-AFC5-DFAC05FC6720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3626" y="147923"/>
            <a:ext cx="9116747" cy="24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31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Страхування цивільно-правової відповідальності</a:t>
            </a:r>
            <a:endParaRPr kumimoji="0" lang="ru-RU" sz="31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AC81729C-7E12-4B47-91FF-58D2DBF9F195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3CC57768-CC4F-4EEA-886F-88602801CF66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8A5670F8-8E26-4725-BEF9-7126EBE0BC2D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FFD74BC1-F022-434D-9373-AAE2A7E41933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D21EE326-B154-4849-B719-BD71CD13434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240284"/>
              </p:ext>
            </p:extLst>
          </p:nvPr>
        </p:nvGraphicFramePr>
        <p:xfrm>
          <a:off x="156469" y="724716"/>
          <a:ext cx="8858312" cy="2743200"/>
        </p:xfrm>
        <a:graphic>
          <a:graphicData uri="http://schemas.openxmlformats.org/drawingml/2006/table">
            <a:tbl>
              <a:tblPr/>
              <a:tblGrid>
                <a:gridCol w="885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388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За Умовами страхування 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А 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розрахунковий страховий тариф (Т) визначається:</a:t>
                      </a:r>
                      <a:endParaRPr lang="ru-RU" sz="1200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для Комплексного страхування майна та при страхуванні оздоблення/ обладнання , рухомого майна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 indent="2178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К5 Х К6 Х К7 Х К8 Х К9 Х К10 Х К</a:t>
                      </a:r>
                      <a:r>
                        <a:rPr lang="uk-UA" sz="120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СТИХІЯ 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 К</a:t>
                      </a:r>
                      <a:r>
                        <a:rPr lang="uk-UA" sz="120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</a:t>
                      </a:r>
                      <a:r>
                        <a:rPr lang="uk-UA" sz="120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ПДТО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при страхуванні житлового приміщення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 indent="2178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К5 Х К6 Х К7 Х К8 Х К9 Х К10 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За Умовами страхування 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розрахунковий страховий тариф (Т) визначається:</a:t>
                      </a:r>
                      <a:endParaRPr lang="ru-RU" sz="1200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75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для Комплексного страхування майна та при страхуванні оздоблення/ обладнання, рухомого майна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2178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К5 Х К6 Х К7 Х К8 Х К9 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СТИХІЯ 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ПДТО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75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 страхуванні житлового приміщення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21780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К5 Х К6 Х К7 Х К8 Х К9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0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За Умовами страхування 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D </a:t>
                      </a:r>
                      <a:r>
                        <a:rPr lang="uk-UA" sz="1200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розрахунковий страховий тариф (Т) визначається:</a:t>
                      </a:r>
                      <a:endParaRPr lang="ru-RU" sz="1200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75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для Комплексного страхування майна та при страхуванні оздоблення/ обладнання , рухомого майна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К10 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СТИХІЯ 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ВОДА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ПДТО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75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 страхуванні житлового приміщення окремо: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Т= Т</a:t>
                      </a:r>
                      <a:r>
                        <a:rPr lang="uk-UA" sz="1200" b="0" i="1" baseline="-25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баз.</a:t>
                      </a:r>
                      <a:r>
                        <a:rPr lang="uk-UA" sz="1200" b="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Х К1 Х К2 Х К3 Х К4 х К10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6468" y="5534713"/>
            <a:ext cx="8858311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endParaRPr lang="uk-UA" sz="200" b="1" dirty="0"/>
          </a:p>
          <a:p>
            <a:pPr lvl="0" algn="just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uk-UA" sz="1400" b="1" dirty="0">
                <a:solidFill>
                  <a:srgbClr val="FF0000"/>
                </a:solidFill>
              </a:rPr>
              <a:t>Порядок розрахунку загальної страхової премії за Договором </a:t>
            </a:r>
            <a:r>
              <a:rPr lang="uk-UA" sz="1400" b="1" i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(СПзагал.):</a:t>
            </a:r>
            <a:endParaRPr lang="ru-RU" sz="1200" dirty="0">
              <a:solidFill>
                <a:srgbClr val="FF0000"/>
              </a:solidFill>
              <a:latin typeface="Arial" pitchFamily="34" charset="0"/>
            </a:endParaRPr>
          </a:p>
          <a:p>
            <a:pPr lvl="0" algn="just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uk-UA" sz="1200" b="1" u="sng" dirty="0" err="1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СПзагал</a:t>
            </a:r>
            <a:r>
              <a:rPr lang="uk-UA" sz="1200" b="1" u="sng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. = СПм + СПв</a:t>
            </a:r>
            <a:r>
              <a:rPr lang="uk-UA" sz="14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uk-UA" sz="1200" dirty="0">
                <a:latin typeface="Arial" pitchFamily="34" charset="0"/>
                <a:ea typeface="Times New Roman" pitchFamily="18" charset="0"/>
              </a:rPr>
              <a:t>де</a:t>
            </a:r>
            <a:endParaRPr lang="uk-UA" sz="1200" dirty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uk-UA" sz="1200" dirty="0"/>
              <a:t>СПм – Страхова премія по майну (грн.)</a:t>
            </a:r>
          </a:p>
          <a:p>
            <a:pPr>
              <a:lnSpc>
                <a:spcPct val="90000"/>
              </a:lnSpc>
            </a:pPr>
            <a:r>
              <a:rPr lang="uk-UA" sz="1200" dirty="0"/>
              <a:t>СПв – Страхова премія цивільно-правової відповідальності (грн.)</a:t>
            </a:r>
            <a:endParaRPr lang="ru-RU" sz="1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05477"/>
              </p:ext>
            </p:extLst>
          </p:nvPr>
        </p:nvGraphicFramePr>
        <p:xfrm>
          <a:off x="160897" y="3568255"/>
          <a:ext cx="8858311" cy="2008874"/>
        </p:xfrm>
        <a:graphic>
          <a:graphicData uri="http://schemas.openxmlformats.org/drawingml/2006/table">
            <a:tbl>
              <a:tblPr/>
              <a:tblGrid>
                <a:gridCol w="428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2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2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245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050" b="1" i="0" u="sng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Коригуючі коефіцієнти (використовуються тільки для Умов страхування А,В,D (для D коефіцієнти </a:t>
                      </a:r>
                      <a:r>
                        <a:rPr lang="uk-UA" sz="1050" b="1" i="0" u="sng" strike="noStrike" noProof="0" dirty="0">
                          <a:solidFill>
                            <a:srgbClr val="C00000"/>
                          </a:solidFill>
                          <a:latin typeface="+mn-lt"/>
                        </a:rPr>
                        <a:t>К5-К9</a:t>
                      </a:r>
                      <a:r>
                        <a:rPr lang="uk-UA" sz="1050" b="1" i="0" u="sng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 не використовуються):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Коефіцієнт</a:t>
                      </a:r>
                      <a:endParaRPr lang="uk-UA" sz="105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К1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85725" algn="just" fontAlgn="ctr"/>
                      <a:r>
                        <a:rPr lang="uk-UA" sz="1050" b="0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дерев'яних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50" b="0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стін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uk-UA" sz="1050" b="0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перекриттів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або даху застрахованого майна, або будівлі в якій знаходиться застраховане майно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1,40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К2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85725" algn="just" fontAlgn="ctr"/>
                      <a:r>
                        <a:rPr lang="uk-UA" sz="1050" b="1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Вік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будівництва застрах. будівлі (будівлі, в якій знаходиться застрах. майно) або останнього капремонту більше, ніж </a:t>
                      </a:r>
                      <a:r>
                        <a:rPr lang="uk-UA" sz="1050" b="1" i="0" u="none" strike="noStrike" kern="1200" noProof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років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1,20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К3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85725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Здача застрахованого житлового приміщення, або в якому знаходиться застраховане майно,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 оренду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1,50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К4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Відсутність грат на вікнах приміщення, в якому знаходиться застрах.</a:t>
                      </a:r>
                      <a:r>
                        <a:rPr lang="uk-UA" sz="1050" b="0" i="0" u="none" strike="noStrike" kern="1200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майно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(тільки для 1-го поверху при страхуванні ризику ПДТО)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1,10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К5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При сплаті премії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 розстрочку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(тільки щоквартально) (тільки для А і В)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1,10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К6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діючого датчика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вогню та диму (тільки для А і В)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0,85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К7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консьєржа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(тільки для А і В)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0,95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К8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Наявність діючої 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охоронної сигналізації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(тільки для А і В)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0,90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К9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Страхування в</a:t>
                      </a:r>
                      <a:r>
                        <a:rPr lang="uk-UA" sz="1050" b="1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ідповідальності </a:t>
                      </a:r>
                      <a:r>
                        <a:rPr lang="uk-UA" sz="1050" b="0" i="0" u="none" strike="noStrike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власника житлового приміщення  разом із Умовами страхування А або В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0,90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6030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050" b="1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К10 –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uk-UA" sz="105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Коригуючі коефіцієнти згідно зі Страховими тарифами в залежності від розміру безумовної франшизи (тільки для А і D)</a:t>
                      </a:r>
                      <a:endParaRPr lang="uk-UA" sz="1050" b="0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05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1 -0,85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8521535"/>
                  </a:ext>
                </a:extLst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6468" y="6281119"/>
            <a:ext cx="8858311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uk-UA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!!!При страхуванні оздоблення/обладнання (вбудованого) та рухомого майна за одним Договором без житлового приміщення Базовий тариф приймає значення тарифів блоку 2. Оздоблення/обладнання (менше значення)!!!</a:t>
            </a:r>
            <a:endParaRPr kumimoji="0" lang="uk-UA" sz="12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3626" y="416498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b="1" i="1" dirty="0"/>
              <a:t>Порядок розрахунку страхового тарифу: </a:t>
            </a:r>
            <a:endParaRPr lang="ru-RU" sz="1600" i="1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95C4F4A-89E2-469F-893D-D72D709D510D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626" y="74441"/>
            <a:ext cx="9143999" cy="307778"/>
          </a:xfrm>
        </p:spPr>
        <p:txBody>
          <a:bodyPr>
            <a:noAutofit/>
          </a:bodyPr>
          <a:lstStyle/>
          <a:p>
            <a:pPr algn="ctr"/>
            <a:r>
              <a:rPr lang="uk-UA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Розрахунок страхового тарифу та премії за Договором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E5D754B7-0DDC-4CB7-8598-1114D55D81EF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1BAEE6B4-5623-4648-B7AC-C48BFFFA1552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40838D50-D789-4B71-851A-DDADD9402D3D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85369616-9B50-4A9F-A3A9-C22F0D0F8649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5EBC8692-9424-4E91-8860-A4305F3E65E5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7752"/>
              </p:ext>
            </p:extLst>
          </p:nvPr>
        </p:nvGraphicFramePr>
        <p:xfrm>
          <a:off x="142844" y="1039163"/>
          <a:ext cx="8858312" cy="256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0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1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9718">
                <a:tc gridSpan="2">
                  <a:txBody>
                    <a:bodyPr/>
                    <a:lstStyle/>
                    <a:p>
                      <a:pPr algn="ctr"/>
                      <a:r>
                        <a:rPr lang="uk-UA" sz="1400" i="1" dirty="0">
                          <a:solidFill>
                            <a:schemeClr val="tx1"/>
                          </a:solidFill>
                        </a:rPr>
                        <a:t>Зобов'язання</a:t>
                      </a:r>
                      <a:r>
                        <a:rPr lang="uk-UA" sz="1400" i="1" baseline="0" dirty="0">
                          <a:solidFill>
                            <a:schemeClr val="tx1"/>
                          </a:solidFill>
                        </a:rPr>
                        <a:t> СТРАХУВАЛЬНИКА при настанні страхового випадку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uk-UA" sz="1400" i="1" dirty="0">
                          <a:solidFill>
                            <a:schemeClr val="tx1"/>
                          </a:solidFill>
                        </a:rPr>
                        <a:t>Зобов'язання</a:t>
                      </a:r>
                      <a:r>
                        <a:rPr lang="uk-UA" sz="1400" i="1" baseline="0" dirty="0">
                          <a:solidFill>
                            <a:schemeClr val="tx1"/>
                          </a:solidFill>
                        </a:rPr>
                        <a:t> СТРАХОВИКА при настанні страхового випадку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Кого необхідно повідомити</a:t>
                      </a:r>
                      <a:endParaRPr lang="ru-RU" sz="1400" b="1" i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Строки повідомлення Страхувальником</a:t>
                      </a:r>
                      <a:endParaRPr lang="ru-RU" sz="1400" b="1" i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Зобов'язання</a:t>
                      </a:r>
                      <a:endParaRPr lang="ru-RU" sz="1400" b="1" i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400" b="1" i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Строки виконання</a:t>
                      </a:r>
                      <a:endParaRPr lang="ru-RU" sz="1400" b="1" i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694">
                <a:tc>
                  <a:txBody>
                    <a:bodyPr/>
                    <a:lstStyle/>
                    <a:p>
                      <a:pPr algn="l"/>
                      <a:r>
                        <a:rPr lang="uk-UA" sz="1400" i="1" dirty="0"/>
                        <a:t>Компетентні органи</a:t>
                      </a:r>
                      <a:endParaRPr lang="ru-RU" sz="1400" i="1" dirty="0"/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i="1" dirty="0"/>
                        <a:t>не пізніше 24 годин</a:t>
                      </a:r>
                      <a:r>
                        <a:rPr lang="uk-UA" sz="1400" i="1" dirty="0"/>
                        <a:t>, </a:t>
                      </a:r>
                      <a:r>
                        <a:rPr lang="uk-UA" sz="1200" i="1" dirty="0"/>
                        <a:t>з моменту, коли йому стало відомо про настання випаду</a:t>
                      </a:r>
                      <a:endParaRPr lang="ru-RU" sz="12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i="1" dirty="0"/>
                        <a:t>Складання</a:t>
                      </a:r>
                      <a:r>
                        <a:rPr lang="uk-UA" sz="1400" i="1" baseline="0" dirty="0"/>
                        <a:t> страхового Акту</a:t>
                      </a:r>
                      <a:endParaRPr lang="ru-RU" sz="1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i="1" dirty="0"/>
                        <a:t>протягом 10 днів,</a:t>
                      </a:r>
                      <a:r>
                        <a:rPr lang="uk-UA" sz="1400" b="1" i="1" baseline="0" dirty="0"/>
                        <a:t> </a:t>
                      </a:r>
                      <a:r>
                        <a:rPr lang="uk-UA" sz="1200" b="0" i="1" baseline="0" dirty="0"/>
                        <a:t>з моменту отримання останнього документу</a:t>
                      </a:r>
                      <a:endParaRPr lang="ru-RU" sz="1200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200">
                <a:tc>
                  <a:txBody>
                    <a:bodyPr/>
                    <a:lstStyle/>
                    <a:p>
                      <a:pPr algn="l"/>
                      <a:r>
                        <a:rPr lang="uk-UA" sz="1400" i="1" dirty="0"/>
                        <a:t>Страховика</a:t>
                      </a:r>
                      <a:endParaRPr lang="ru-RU" sz="1400" i="1" dirty="0"/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i="1" dirty="0"/>
                        <a:t>не пізніше 48 годин </a:t>
                      </a:r>
                      <a:r>
                        <a:rPr lang="uk-UA" sz="1200" b="0" i="1" dirty="0"/>
                        <a:t>(не враховуючи вихідних</a:t>
                      </a:r>
                      <a:r>
                        <a:rPr lang="uk-UA" sz="1200" b="0" i="1" baseline="0" dirty="0"/>
                        <a:t> і святкових)</a:t>
                      </a:r>
                      <a:r>
                        <a:rPr lang="uk-UA" sz="1200" b="0" i="1" dirty="0"/>
                        <a:t>, </a:t>
                      </a:r>
                      <a:r>
                        <a:rPr lang="uk-UA" sz="1200" i="1" dirty="0"/>
                        <a:t>з моменту, коли йому стало відомо про настання випаду</a:t>
                      </a:r>
                      <a:endParaRPr lang="ru-RU" sz="12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i="1" dirty="0"/>
                        <a:t>Виплата страхового відшкодування </a:t>
                      </a:r>
                      <a:endParaRPr lang="ru-RU" sz="1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b="1" i="1" dirty="0"/>
                        <a:t>протягом 10 днів </a:t>
                      </a:r>
                    </a:p>
                    <a:p>
                      <a:pPr algn="ctr"/>
                      <a:r>
                        <a:rPr lang="uk-UA" sz="1200" b="0" i="1" dirty="0"/>
                        <a:t>після підписання Страхового Акту</a:t>
                      </a:r>
                      <a:endParaRPr lang="ru-RU" sz="12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3840528"/>
            <a:ext cx="885831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Сума страхового відшкодування, визначається </a:t>
            </a:r>
            <a:r>
              <a:rPr kumimoji="0" lang="uk-UA" sz="1200" b="1" i="1" u="sng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на підставі Акту</a:t>
            </a:r>
            <a:r>
              <a:rPr kumimoji="0" lang="uk-UA" sz="1200" b="1" i="1" u="sng" strike="noStrike" cap="none" normalizeH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1200" b="1" i="1" u="sng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незалежного експерта</a:t>
            </a:r>
            <a:r>
              <a:rPr kumimoji="0" lang="uk-UA" sz="1200" b="1" i="1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uk-UA" sz="12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за вирахуванням</a:t>
            </a:r>
            <a:r>
              <a:rPr kumimoji="0" lang="uk-UA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12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1. суми, що відшкодована Страхувальнику особою,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винною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або відповідальною у заподіянні збитків;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2. розміру збитків, відшкодованих Страхувальнику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іншим страховиком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за даним страховим випадком;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3. розміру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франшизи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4.  вартості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залишків застрахованого майна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5. Сума страхового відшкодування визначається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 врахуванням проведених попередніх виплат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страхового відшкодування.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6.  У разі, коли страхова сума на окремий застрахований майновий об’єкт, зазначена в Договорі та в Переліку майна менша, ніж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90%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від його дійсної вартості на дату настання страхового випадку, відшкодування збитку буде здійснюватися із застосуванням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принципу пропорційності (часткове страхування),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тобто відшкодовуватися буде лише частка збитку, яка відповідає частці страхової суми у дійсній вартості майнового об’єкту.</a:t>
            </a:r>
            <a:endParaRPr kumimoji="0" lang="ru-RU" sz="1100" b="0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7. </a:t>
            </a:r>
            <a:r>
              <a:rPr kumimoji="0" lang="uk-UA" sz="110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Страховик  несе відповідальність пропорційно сплаченим платежам.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Якщо на момент  написання Страхувальником Заяви про виплату страхового відшкодування страхова премія (річний платіж) по пошкодженому майну сплачена не у повному обсязі, Страхувальник зобов’язаний протягом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3 (трьох) </a:t>
            </a:r>
            <a:r>
              <a:rPr kumimoji="0" lang="uk-UA" sz="11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банківських днів з моменту написання такої заяви сплатити страхову премію по пошкодженому майну в повному обсязі. У разі, коли на момент підписання Страхового Акту страхова премія (річний платіж) по пошкодженому майну не буде сплачена у повному обсязі,  Страхувальнику виплачується страхове </a:t>
            </a:r>
            <a:r>
              <a:rPr kumimoji="0" lang="uk-UA" sz="11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відшкодування у розмірі, пропорційному сплаченій страховій премії.</a:t>
            </a:r>
            <a:endParaRPr kumimoji="0" lang="uk-UA" sz="1100" b="1" i="1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2B32FE0-048F-440C-B7E3-1907A82DA106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124228"/>
            <a:ext cx="9130374" cy="28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uk-UA" sz="31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Особливості врегулювання</a:t>
            </a:r>
            <a:endParaRPr kumimoji="0" lang="ru-RU" sz="31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7C33CD11-31A1-4633-9CC9-F510C33A7500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4B9E4159-82A3-48A4-9B8F-46E8274802F0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75029A35-7FE1-4EB9-AE09-9EE7F2CE22BD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739049BC-7B80-470B-A35D-8CD377B136F5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A853421-E3AC-43C3-B798-590FF8A46401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334" y="-13998"/>
            <a:ext cx="1548836" cy="75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50340"/>
            <a:ext cx="2268000" cy="1076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0" name="Прямоугольник 9"/>
          <p:cNvSpPr/>
          <p:nvPr/>
        </p:nvSpPr>
        <p:spPr>
          <a:xfrm>
            <a:off x="2267745" y="6750340"/>
            <a:ext cx="2304256" cy="107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6750340"/>
            <a:ext cx="2304256" cy="10766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12" name="Прямоугольник 11"/>
          <p:cNvSpPr/>
          <p:nvPr/>
        </p:nvSpPr>
        <p:spPr>
          <a:xfrm>
            <a:off x="6876000" y="6750340"/>
            <a:ext cx="2268000" cy="1076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2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215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50927" y="4691910"/>
            <a:ext cx="7979075" cy="842218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uk-UA" sz="2215" b="1" i="1" dirty="0">
                <a:cs typeface="Times New Roman" pitchFamily="18" charset="0"/>
              </a:rPr>
              <a:t>Тел.: (044) 277-21-21 </a:t>
            </a:r>
            <a:r>
              <a:rPr lang="uk-UA" sz="738" b="1" i="1" dirty="0">
                <a:cs typeface="Times New Roman" pitchFamily="18" charset="0"/>
              </a:rPr>
              <a:t>(багатоканальний)</a:t>
            </a:r>
          </a:p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en-US" sz="2215" b="1" i="1" dirty="0">
                <a:cs typeface="Times New Roman" pitchFamily="18" charset="0"/>
              </a:rPr>
              <a:t>e</a:t>
            </a:r>
            <a:r>
              <a:rPr lang="uk-UA" sz="2215" b="1" i="1" dirty="0">
                <a:cs typeface="Times New Roman" pitchFamily="18" charset="0"/>
              </a:rPr>
              <a:t>-mail: </a:t>
            </a:r>
            <a:r>
              <a:rPr lang="uk-UA" sz="2215" b="1" i="1" dirty="0" err="1">
                <a:cs typeface="Times New Roman" pitchFamily="18" charset="0"/>
              </a:rPr>
              <a:t>info</a:t>
            </a:r>
            <a:r>
              <a:rPr lang="uk-UA" sz="2215" b="1" i="1" dirty="0">
                <a:cs typeface="Times New Roman" pitchFamily="18" charset="0"/>
              </a:rPr>
              <a:t>@</a:t>
            </a:r>
            <a:r>
              <a:rPr lang="uk-UA" sz="2215" b="1" i="1" dirty="0" err="1">
                <a:cs typeface="Times New Roman" pitchFamily="18" charset="0"/>
              </a:rPr>
              <a:t>bbs.com.ua</a:t>
            </a:r>
            <a:r>
              <a:rPr lang="uk-UA" sz="2215" b="1" i="1" dirty="0">
                <a:cs typeface="Times New Roman" pitchFamily="18" charset="0"/>
              </a:rPr>
              <a:t>  </a:t>
            </a: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endParaRPr lang="uk-UA" sz="1846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r>
              <a:rPr lang="uk-UA" sz="2215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215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215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48" y="1055061"/>
            <a:ext cx="2571768" cy="9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253145" y="3231172"/>
            <a:ext cx="5306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71546"/>
            <a:ext cx="8820472" cy="4877734"/>
          </a:xfrm>
        </p:spPr>
        <p:txBody>
          <a:bodyPr>
            <a:normAutofit/>
          </a:bodyPr>
          <a:lstStyle/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Методологічна база Програми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Страхувальник (Вигодонабувач)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Що можна застрахувати?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Обмеження страхування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Умови страхування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Франшиза. Строк дії Договору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Страхова сума. Ліміти відповідальності</a:t>
            </a:r>
            <a:endParaRPr lang="ru-RU" sz="2000" i="1" dirty="0">
              <a:solidFill>
                <a:srgbClr val="002060"/>
              </a:solidFill>
            </a:endParaRP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Перелік страхових ризиків та випадків</a:t>
            </a:r>
            <a:endParaRPr lang="ru-RU" sz="2000" i="1" dirty="0">
              <a:solidFill>
                <a:srgbClr val="002060"/>
              </a:solidFill>
            </a:endParaRP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Страхування цивільно-правої відповідальності</a:t>
            </a:r>
            <a:endParaRPr lang="ru-RU" sz="2000" i="1" dirty="0">
              <a:solidFill>
                <a:srgbClr val="002060"/>
              </a:solidFill>
            </a:endParaRP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Переваги страхування в Страховій компанії «ББС ІНШУРАНС»</a:t>
            </a: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Особливості врегулювання</a:t>
            </a:r>
            <a:endParaRPr lang="ru-RU" sz="2000" i="1" dirty="0">
              <a:solidFill>
                <a:srgbClr val="002060"/>
              </a:solidFill>
            </a:endParaRP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Розрахунок страхового тарифу та премії за Договором</a:t>
            </a:r>
            <a:endParaRPr lang="ru-RU" sz="2000" i="1" dirty="0">
              <a:solidFill>
                <a:srgbClr val="002060"/>
              </a:solidFill>
            </a:endParaRPr>
          </a:p>
          <a:p>
            <a:pPr marL="0" indent="354013">
              <a:buAutoNum type="arabicPeriod"/>
            </a:pPr>
            <a:r>
              <a:rPr lang="uk-UA" sz="2000" i="1" dirty="0">
                <a:solidFill>
                  <a:srgbClr val="002060"/>
                </a:solidFill>
              </a:rPr>
              <a:t>Особливості оформлення типового Договору</a:t>
            </a:r>
            <a:endParaRPr lang="uk-UA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licei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74689">
            <a:off x="5977673" y="1389126"/>
            <a:ext cx="2427909" cy="198634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7CC6EEC-1A73-4A58-AA70-311F7D59A199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46157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Зміст презентації Програми Господар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41D6380-12D7-4F79-A2EB-E2F80EDA8D9C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DDFBD1E9-B0B5-4EB0-AD8B-0D491DC2C200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B8876762-F6CB-4611-9697-73E86B6A1D2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E5BB1976-34E6-4D41-B060-0129162CAE55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7167D62C-26F6-4CF0-BB53-20C900A95F04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558124" y="2034398"/>
            <a:ext cx="3617832" cy="167227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Загальні умови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страхового продукту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«Страхування майна»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5004048" y="2060848"/>
            <a:ext cx="3420095" cy="166952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Загальні умови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страхового продукту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«Страхування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відповідальності»</a:t>
            </a:r>
          </a:p>
        </p:txBody>
      </p:sp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806000" y="836142"/>
            <a:ext cx="3638208" cy="91672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Закон України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«Про страхування»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2555776" y="4149080"/>
            <a:ext cx="4536504" cy="129614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Інформаційний документ про стандартний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страховий продукт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«Страхування майна та відповідальності»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9115608-0A78-4571-999D-5B7BFDDA261F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312135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endParaRPr kumimoji="0" lang="ru-RU" sz="2215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74917" y="19028"/>
            <a:ext cx="87669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1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/>
                <a:ea typeface="+mn-ea"/>
                <a:cs typeface="+mn-cs"/>
              </a:rPr>
              <a:t>Методологічна база Програми</a:t>
            </a:r>
            <a:endParaRPr kumimoji="0" lang="ru-RU" sz="31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/>
              <a:ea typeface="+mn-ea"/>
              <a:cs typeface="+mn-cs"/>
            </a:endParaRP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D55D1216-8B0F-4D6B-BA18-4868E4F77103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CCE73DE6-B029-4B45-8B70-77F8631498D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9ADA14F1-AC42-4B63-9709-D8EB75C57313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AB978E82-A3DB-44E3-A233-0D763946014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2CA9BA7F-27A2-459B-8EAE-033CC7F59F1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Прямоугольник 102"/>
          <p:cNvSpPr/>
          <p:nvPr/>
        </p:nvSpPr>
        <p:spPr>
          <a:xfrm>
            <a:off x="2357422" y="1071546"/>
            <a:ext cx="20120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</a:t>
            </a:r>
            <a:r>
              <a:rPr lang="uk-UA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1691680" y="2699461"/>
            <a:ext cx="1892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Вигодонабувач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4321267" y="1112107"/>
            <a:ext cx="44164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b="1" i="1" dirty="0"/>
              <a:t>- дієздатна фізична особа, користувач/власник  житлового приміщення.</a:t>
            </a:r>
            <a:endParaRPr lang="ru-RU" sz="1600" i="1" dirty="0"/>
          </a:p>
        </p:txBody>
      </p:sp>
      <p:sp>
        <p:nvSpPr>
          <p:cNvPr id="110" name="Прямоугольник 109"/>
          <p:cNvSpPr/>
          <p:nvPr/>
        </p:nvSpPr>
        <p:spPr>
          <a:xfrm>
            <a:off x="3881028" y="2684822"/>
            <a:ext cx="4885799" cy="3366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uk-UA" sz="1600" b="1" dirty="0"/>
              <a:t> </a:t>
            </a:r>
            <a:r>
              <a:rPr lang="uk-UA" sz="1600" b="1" i="1" dirty="0"/>
              <a:t>дієздатна фізична  особа, яку призначено Страхувальником отримувачем страхового відшкодування. </a:t>
            </a:r>
          </a:p>
          <a:p>
            <a:pPr algn="just">
              <a:buFontTx/>
              <a:buChar char="-"/>
            </a:pPr>
            <a:r>
              <a:rPr lang="uk-UA" sz="1600" i="1" u="sng" dirty="0"/>
              <a:t>Наприклад:</a:t>
            </a:r>
          </a:p>
          <a:p>
            <a:pPr algn="just">
              <a:buFontTx/>
              <a:buChar char="-"/>
            </a:pPr>
            <a:endParaRPr lang="uk-UA" sz="300" i="1" dirty="0"/>
          </a:p>
          <a:p>
            <a:pPr lvl="0" algn="just">
              <a:buFont typeface="Arial" pitchFamily="34" charset="0"/>
              <a:buChar char="•"/>
            </a:pPr>
            <a:r>
              <a:rPr lang="uk-UA" sz="1600" i="1" dirty="0"/>
              <a:t> власник застрахованого майна - орендодавець, якщо Страхувальником є орендатор; </a:t>
            </a:r>
          </a:p>
          <a:p>
            <a:pPr lvl="0" algn="just">
              <a:buFont typeface="Arial" pitchFamily="34" charset="0"/>
              <a:buChar char="•"/>
            </a:pPr>
            <a:endParaRPr lang="uk-UA" sz="300" i="1" dirty="0"/>
          </a:p>
          <a:p>
            <a:pPr lvl="0" algn="just">
              <a:buFont typeface="Arial" pitchFamily="34" charset="0"/>
              <a:buChar char="•"/>
            </a:pPr>
            <a:r>
              <a:rPr lang="uk-UA" sz="1600" i="1" dirty="0"/>
              <a:t> власник застрахованого майна, якщо Страхувальником  є особа, що зареєстрована за місцем страхування;</a:t>
            </a:r>
          </a:p>
          <a:p>
            <a:pPr lvl="0" algn="just">
              <a:buFont typeface="Arial" pitchFamily="34" charset="0"/>
              <a:buChar char="•"/>
            </a:pPr>
            <a:endParaRPr lang="ru-RU" sz="300" i="1" dirty="0"/>
          </a:p>
          <a:p>
            <a:pPr lvl="0" algn="just">
              <a:buFont typeface="Arial" pitchFamily="34" charset="0"/>
              <a:buChar char="•"/>
            </a:pPr>
            <a:r>
              <a:rPr lang="uk-UA" sz="1600" i="1" dirty="0"/>
              <a:t> інша особа </a:t>
            </a:r>
            <a:r>
              <a:rPr lang="uk-UA" sz="1400" i="1" dirty="0"/>
              <a:t>(окрім Страхувальника), </a:t>
            </a:r>
            <a:r>
              <a:rPr lang="uk-UA" sz="1600" i="1" dirty="0"/>
              <a:t>якій може бути завдано збитки в результаті настання страхового випадку, і це підтверджено документально.</a:t>
            </a:r>
            <a:endParaRPr lang="ru-RU" sz="1600" i="1" dirty="0"/>
          </a:p>
          <a:p>
            <a:pPr>
              <a:lnSpc>
                <a:spcPct val="75000"/>
              </a:lnSpc>
            </a:pPr>
            <a:endParaRPr lang="uk-UA" sz="1500" b="1" i="1" dirty="0"/>
          </a:p>
        </p:txBody>
      </p:sp>
      <p:pic>
        <p:nvPicPr>
          <p:cNvPr id="10" name="Рисунок 9" descr="1313688148_1313434577_2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429000"/>
            <a:ext cx="3079991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222091_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785794"/>
            <a:ext cx="1571604" cy="161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79A65907-8CF8-4000-8C82-61619DB5846E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6743" y="31938"/>
            <a:ext cx="8196266" cy="39278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 (Вигодонабувач</a:t>
            </a:r>
            <a:r>
              <a:rPr lang="uk-UA" sz="2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5F81F9B4-EF18-4A0B-A7BC-7C7B43DBFF02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A637AC2D-CAA5-49D9-ABB7-35B109209DDD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7E1D4F8-E7AB-42D2-8C67-0C774316F0E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24742FE-C89C-4215-A15A-CF38DA7C0B6A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63F30C28-5584-4CF6-A28E-4C9A8A0E817F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643579"/>
            <a:ext cx="934249" cy="72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8823" y="5572140"/>
            <a:ext cx="1165177" cy="8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14281" y="516258"/>
            <a:ext cx="8678199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700" b="1" i="1" dirty="0">
                <a:latin typeface="Arial" pitchFamily="34" charset="0"/>
                <a:ea typeface="Times New Roman" pitchFamily="18" charset="0"/>
              </a:rPr>
              <a:t>Предметом  Договору </a:t>
            </a:r>
            <a:r>
              <a:rPr lang="uk-UA" sz="1700" i="1" dirty="0">
                <a:latin typeface="Arial" pitchFamily="34" charset="0"/>
                <a:ea typeface="Times New Roman" pitchFamily="18" charset="0"/>
              </a:rPr>
              <a:t>страхування є 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передача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Страхувальником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за плату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ризику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,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визначеного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Договором страхування,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пов’язаного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з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об’єктом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страхування та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розміщеним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за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вказаною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адресою,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зазначеною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в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Договорі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страхування, Страховику на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умовах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700" i="1" dirty="0" err="1">
                <a:latin typeface="Arial" pitchFamily="34" charset="0"/>
                <a:ea typeface="Times New Roman" pitchFamily="18" charset="0"/>
              </a:rPr>
              <a:t>визначених</a:t>
            </a:r>
            <a:r>
              <a:rPr lang="ru-RU" sz="1700" i="1" dirty="0">
                <a:latin typeface="Arial" pitchFamily="34" charset="0"/>
                <a:ea typeface="Times New Roman" pitchFamily="18" charset="0"/>
              </a:rPr>
              <a:t> Договором. </a:t>
            </a:r>
          </a:p>
        </p:txBody>
      </p:sp>
      <p:sp>
        <p:nvSpPr>
          <p:cNvPr id="12" name="AutoShape 34"/>
          <p:cNvSpPr>
            <a:spLocks noChangeArrowheads="1"/>
          </p:cNvSpPr>
          <p:nvPr/>
        </p:nvSpPr>
        <p:spPr bwMode="auto">
          <a:xfrm>
            <a:off x="214282" y="2928934"/>
            <a:ext cx="7000924" cy="57150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Вбудоване обладнання </a:t>
            </a:r>
            <a:r>
              <a:rPr lang="uk-UA" sz="1400" b="1" dirty="0"/>
              <a:t>(стаціонарно встановлене в приміщенні)</a:t>
            </a:r>
          </a:p>
          <a:p>
            <a:pPr marL="342900" indent="-342900">
              <a:defRPr/>
            </a:pPr>
            <a:r>
              <a:rPr lang="uk-UA" sz="1400" b="1" dirty="0"/>
              <a:t>(сантехніка; кухонне обладнання, системи кондиціювання, супутникове</a:t>
            </a:r>
            <a:r>
              <a:rPr lang="en-US" sz="1400" b="1" dirty="0"/>
              <a:t>TV</a:t>
            </a:r>
            <a:r>
              <a:rPr lang="uk-UA" sz="1400" b="1" dirty="0"/>
              <a:t> ін</a:t>
            </a:r>
            <a:r>
              <a:rPr lang="uk-UA" sz="1100" b="1" dirty="0"/>
              <a:t>.)</a:t>
            </a: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214266" y="5715985"/>
            <a:ext cx="6929486" cy="571504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Цивільно-правова відповідальність </a:t>
            </a:r>
            <a:r>
              <a:rPr lang="uk-UA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(ЦПВ)</a:t>
            </a:r>
          </a:p>
          <a:p>
            <a:pPr marL="342900" indent="-342900">
              <a:defRPr/>
            </a:pPr>
            <a:r>
              <a:rPr lang="uk-UA" sz="1400" b="1" dirty="0"/>
              <a:t>власника житлового приміщення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3679" y="2500306"/>
            <a:ext cx="1910321" cy="132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Рисунок 3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3868" y="1571612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AutoShape 34"/>
          <p:cNvSpPr>
            <a:spLocks noChangeArrowheads="1"/>
          </p:cNvSpPr>
          <p:nvPr/>
        </p:nvSpPr>
        <p:spPr bwMode="auto">
          <a:xfrm>
            <a:off x="214266" y="4173683"/>
            <a:ext cx="7000924" cy="150019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Меблі та предмети інтер'єру </a:t>
            </a:r>
            <a:r>
              <a:rPr lang="uk-UA" sz="1400" b="1" dirty="0"/>
              <a:t>(тверді та м'які меблі: окремі </a:t>
            </a:r>
          </a:p>
          <a:p>
            <a:pPr marL="180975" indent="-180975">
              <a:defRPr/>
            </a:pPr>
            <a:r>
              <a:rPr lang="uk-UA" sz="1400" b="1" dirty="0"/>
              <a:t>предмети</a:t>
            </a:r>
            <a:r>
              <a:rPr lang="uk-UA" sz="900" b="1" dirty="0"/>
              <a:t> </a:t>
            </a:r>
            <a:r>
              <a:rPr lang="uk-UA" sz="1400" b="1" dirty="0"/>
              <a:t>меблів</a:t>
            </a:r>
            <a:r>
              <a:rPr lang="uk-UA" sz="900" b="1" dirty="0"/>
              <a:t>, </a:t>
            </a:r>
            <a:r>
              <a:rPr lang="uk-UA" sz="1400" b="1" dirty="0"/>
              <a:t>гарнітури</a:t>
            </a:r>
            <a:r>
              <a:rPr lang="uk-UA" sz="900" b="1" dirty="0"/>
              <a:t>; </a:t>
            </a:r>
            <a:r>
              <a:rPr lang="uk-UA" sz="1400" b="1" dirty="0"/>
              <a:t>килими</a:t>
            </a:r>
            <a:r>
              <a:rPr lang="uk-UA" sz="900" b="1" dirty="0"/>
              <a:t>, </a:t>
            </a:r>
            <a:r>
              <a:rPr lang="uk-UA" sz="1400" b="1" dirty="0"/>
              <a:t>штори</a:t>
            </a:r>
            <a:r>
              <a:rPr lang="uk-UA" sz="900" b="1" dirty="0"/>
              <a:t>, </a:t>
            </a:r>
            <a:r>
              <a:rPr lang="uk-UA" sz="1400" b="1" dirty="0"/>
              <a:t>жалюзі</a:t>
            </a:r>
            <a:r>
              <a:rPr lang="uk-UA" sz="900" b="1" dirty="0"/>
              <a:t>, </a:t>
            </a:r>
            <a:r>
              <a:rPr lang="uk-UA" sz="1400" b="1" dirty="0"/>
              <a:t>освітлювальні</a:t>
            </a:r>
            <a:r>
              <a:rPr lang="uk-UA" sz="900" b="1" dirty="0"/>
              <a:t> </a:t>
            </a:r>
            <a:r>
              <a:rPr lang="uk-UA" sz="1400" b="1" dirty="0"/>
              <a:t>прилади ін</a:t>
            </a:r>
            <a:r>
              <a:rPr lang="uk-UA" sz="1100" b="1" dirty="0"/>
              <a:t>.) 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Побутова та електронна техніка </a:t>
            </a:r>
            <a:r>
              <a:rPr lang="uk-UA" sz="1400" b="1" dirty="0"/>
              <a:t>(холодильники, печі СВЧ, </a:t>
            </a:r>
          </a:p>
          <a:p>
            <a:pPr marL="180975" indent="-180975">
              <a:defRPr/>
            </a:pPr>
            <a:r>
              <a:rPr lang="uk-UA" sz="1400" b="1" dirty="0"/>
              <a:t>пилососи</a:t>
            </a:r>
            <a:r>
              <a:rPr lang="uk-UA" sz="900" b="1" dirty="0"/>
              <a:t>, </a:t>
            </a:r>
            <a:r>
              <a:rPr lang="uk-UA" sz="1400" b="1" dirty="0"/>
              <a:t>електропраски</a:t>
            </a:r>
            <a:r>
              <a:rPr lang="uk-UA" sz="900" b="1" dirty="0"/>
              <a:t>, </a:t>
            </a:r>
            <a:r>
              <a:rPr lang="uk-UA" sz="1400" b="1" dirty="0"/>
              <a:t>газові/електроплити</a:t>
            </a:r>
            <a:r>
              <a:rPr lang="uk-UA" sz="900" b="1" dirty="0"/>
              <a:t>; </a:t>
            </a:r>
            <a:r>
              <a:rPr lang="en-US" sz="1400" b="1" dirty="0"/>
              <a:t>TV</a:t>
            </a:r>
            <a:r>
              <a:rPr lang="uk-UA" sz="900" b="1" dirty="0"/>
              <a:t>, </a:t>
            </a:r>
            <a:r>
              <a:rPr lang="uk-UA" sz="1400" b="1" dirty="0"/>
              <a:t>відео-</a:t>
            </a:r>
            <a:r>
              <a:rPr lang="uk-UA" sz="900" b="1" dirty="0"/>
              <a:t> , </a:t>
            </a:r>
            <a:r>
              <a:rPr lang="uk-UA" sz="1400" b="1" dirty="0"/>
              <a:t>аудіотехніка, РС ін.) </a:t>
            </a:r>
          </a:p>
          <a:p>
            <a:pPr marL="180975" indent="-180975">
              <a:buFont typeface="Arial" pitchFamily="34" charset="0"/>
              <a:buChar char="•"/>
              <a:defRPr/>
            </a:pPr>
            <a:r>
              <a:rPr lang="uk-UA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Особисті речі та ін. рухоме майно </a:t>
            </a:r>
            <a:r>
              <a:rPr lang="uk-UA" sz="1400" b="1" dirty="0"/>
              <a:t>за Переліком майна. </a:t>
            </a:r>
          </a:p>
        </p:txBody>
      </p:sp>
      <p:sp>
        <p:nvSpPr>
          <p:cNvPr id="17" name="AutoShape 34"/>
          <p:cNvSpPr>
            <a:spLocks noChangeArrowheads="1"/>
          </p:cNvSpPr>
          <p:nvPr/>
        </p:nvSpPr>
        <p:spPr bwMode="auto">
          <a:xfrm>
            <a:off x="214282" y="3571876"/>
            <a:ext cx="7000924" cy="571504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>
              <a:defRPr/>
            </a:pPr>
            <a:endParaRPr lang="uk-UA" sz="800" b="1" dirty="0"/>
          </a:p>
          <a:p>
            <a:pPr marL="342900" indent="-342900"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Рухоме майно </a:t>
            </a:r>
            <a:r>
              <a:rPr lang="uk-UA" sz="1100" b="1" dirty="0"/>
              <a:t>(матеріальні</a:t>
            </a:r>
            <a:r>
              <a:rPr lang="ru-RU" sz="1100" b="1" dirty="0"/>
              <a:t> </a:t>
            </a:r>
            <a:r>
              <a:rPr lang="uk-UA" sz="1100" b="1" dirty="0"/>
              <a:t>об'єкти</a:t>
            </a:r>
            <a:r>
              <a:rPr lang="ru-RU" sz="1100" b="1" dirty="0"/>
              <a:t>, </a:t>
            </a:r>
            <a:r>
              <a:rPr lang="uk-UA" sz="1100" b="1" dirty="0"/>
              <a:t>які</a:t>
            </a:r>
            <a:r>
              <a:rPr lang="ru-RU" sz="1100" b="1" dirty="0"/>
              <a:t> </a:t>
            </a:r>
            <a:r>
              <a:rPr lang="uk-UA" sz="1100" b="1" dirty="0"/>
              <a:t>можуть</a:t>
            </a:r>
            <a:r>
              <a:rPr lang="ru-RU" sz="1100" b="1" dirty="0"/>
              <a:t> бути </a:t>
            </a:r>
            <a:r>
              <a:rPr lang="uk-UA" sz="1100" b="1" dirty="0"/>
              <a:t>переміщеними</a:t>
            </a:r>
            <a:r>
              <a:rPr lang="ru-RU" sz="1100" b="1" dirty="0"/>
              <a:t> без </a:t>
            </a:r>
            <a:r>
              <a:rPr lang="uk-UA" sz="1100" b="1" dirty="0"/>
              <a:t>заподіяння</a:t>
            </a:r>
          </a:p>
          <a:p>
            <a:pPr marL="342900" indent="-342900">
              <a:defRPr/>
            </a:pPr>
            <a:r>
              <a:rPr lang="ru-RU" sz="1100" b="1" dirty="0"/>
              <a:t> </a:t>
            </a:r>
            <a:r>
              <a:rPr lang="uk-UA" sz="1100" b="1" dirty="0"/>
              <a:t>їм</a:t>
            </a:r>
            <a:r>
              <a:rPr lang="ru-RU" sz="1100" b="1" dirty="0"/>
              <a:t> </a:t>
            </a:r>
            <a:r>
              <a:rPr lang="uk-UA" sz="1100" b="1" dirty="0"/>
              <a:t>шкоди; майно, яке не є нерухомістю. Речі, які можна вільно переміщувати у просторі.)</a:t>
            </a:r>
          </a:p>
          <a:p>
            <a:pPr marL="342900" indent="-342900" algn="ctr">
              <a:defRPr/>
            </a:pPr>
            <a:endParaRPr lang="uk-UA" sz="1400" b="1" dirty="0"/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6500826" y="3857628"/>
            <a:ext cx="571504" cy="785818"/>
          </a:xfrm>
          <a:prstGeom prst="downArrow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6" name="Рисунок 3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74" y="3571876"/>
            <a:ext cx="192882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m-dom.com.ua/admin/flat/img/small/406470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571612"/>
            <a:ext cx="114300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34"/>
          <p:cNvSpPr>
            <a:spLocks noChangeArrowheads="1"/>
          </p:cNvSpPr>
          <p:nvPr/>
        </p:nvSpPr>
        <p:spPr bwMode="auto">
          <a:xfrm>
            <a:off x="214282" y="2285992"/>
            <a:ext cx="7000924" cy="571504"/>
          </a:xfrm>
          <a:prstGeom prst="roundRect">
            <a:avLst>
              <a:gd name="adj" fmla="val 16667"/>
            </a:avLst>
          </a:prstGeom>
          <a:solidFill>
            <a:schemeClr val="bg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Оздоблення (ремонт) </a:t>
            </a:r>
            <a:r>
              <a:rPr lang="uk-UA" sz="1200" b="1" dirty="0"/>
              <a:t>в т.ч</a:t>
            </a:r>
            <a:r>
              <a:rPr lang="uk-UA" sz="1400" b="1" dirty="0"/>
              <a:t>. вікна, двері, покриття стін </a:t>
            </a:r>
            <a:r>
              <a:rPr lang="uk-UA" sz="1100" b="1" dirty="0"/>
              <a:t>(шпалери, фарба, </a:t>
            </a:r>
          </a:p>
          <a:p>
            <a:pPr marL="342900" indent="-342900">
              <a:defRPr/>
            </a:pPr>
            <a:r>
              <a:rPr lang="uk-UA" sz="1100" b="1" dirty="0"/>
              <a:t>плитка </a:t>
            </a:r>
            <a:r>
              <a:rPr lang="uk-UA" sz="900" b="1" dirty="0"/>
              <a:t>в </a:t>
            </a:r>
            <a:r>
              <a:rPr lang="uk-UA" sz="900" b="1" dirty="0" err="1"/>
              <a:t>т.ч</a:t>
            </a:r>
            <a:r>
              <a:rPr lang="uk-UA" sz="900" b="1" dirty="0"/>
              <a:t>. </a:t>
            </a:r>
            <a:r>
              <a:rPr lang="uk-UA" sz="1100" b="1" dirty="0"/>
              <a:t>штукатурка </a:t>
            </a:r>
            <a:r>
              <a:rPr lang="uk-UA" sz="900" b="1" dirty="0"/>
              <a:t>ін.), </a:t>
            </a:r>
            <a:r>
              <a:rPr lang="uk-UA" sz="1400" b="1" dirty="0"/>
              <a:t>підлоги </a:t>
            </a:r>
            <a:r>
              <a:rPr lang="uk-UA" sz="1100" b="1" dirty="0"/>
              <a:t>(паркет, кахель, ламінат </a:t>
            </a:r>
            <a:r>
              <a:rPr lang="uk-UA" sz="900" b="1" dirty="0"/>
              <a:t>в </a:t>
            </a:r>
            <a:r>
              <a:rPr lang="uk-UA" sz="900" b="1" dirty="0" err="1"/>
              <a:t>т.ч</a:t>
            </a:r>
            <a:r>
              <a:rPr lang="uk-UA" sz="900" b="1" dirty="0"/>
              <a:t>. </a:t>
            </a:r>
            <a:r>
              <a:rPr lang="uk-UA" sz="1100" b="1" dirty="0"/>
              <a:t>цементна стяжка  </a:t>
            </a:r>
            <a:r>
              <a:rPr lang="uk-UA" sz="900" b="1" dirty="0"/>
              <a:t>ін.), </a:t>
            </a:r>
            <a:r>
              <a:rPr lang="uk-UA" sz="1400" b="1" dirty="0"/>
              <a:t>стелі ін.)</a:t>
            </a:r>
          </a:p>
        </p:txBody>
      </p:sp>
      <p:sp>
        <p:nvSpPr>
          <p:cNvPr id="7" name="AutoShape 34"/>
          <p:cNvSpPr>
            <a:spLocks noChangeArrowheads="1"/>
          </p:cNvSpPr>
          <p:nvPr/>
        </p:nvSpPr>
        <p:spPr bwMode="auto">
          <a:xfrm>
            <a:off x="214282" y="1643050"/>
            <a:ext cx="7000924" cy="57150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just">
              <a:defRPr/>
            </a:pPr>
            <a:r>
              <a:rPr lang="uk-UA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Житлові приміщення </a:t>
            </a:r>
            <a:r>
              <a:rPr lang="uk-UA" sz="1400" b="1" dirty="0"/>
              <a:t>(конструктивні елементи без оздоблення) </a:t>
            </a:r>
          </a:p>
          <a:p>
            <a:pPr marL="342900" indent="-342900">
              <a:defRPr/>
            </a:pPr>
            <a:r>
              <a:rPr lang="uk-UA" sz="1400" b="1" dirty="0"/>
              <a:t>(квартири </a:t>
            </a:r>
            <a:r>
              <a:rPr lang="uk-UA" sz="1100" b="1" dirty="0"/>
              <a:t>(або окремі кімнати), </a:t>
            </a:r>
            <a:r>
              <a:rPr lang="uk-UA" sz="1400" b="1" dirty="0"/>
              <a:t>приватні будинки</a:t>
            </a:r>
            <a:r>
              <a:rPr lang="uk-UA" sz="1200" b="1" dirty="0"/>
              <a:t> </a:t>
            </a:r>
            <a:r>
              <a:rPr lang="uk-UA" sz="1100" b="1" dirty="0"/>
              <a:t>(або його частина), </a:t>
            </a:r>
            <a:r>
              <a:rPr lang="uk-UA" sz="1400" b="1" dirty="0"/>
              <a:t>дачні будинки)</a:t>
            </a:r>
            <a:endParaRPr lang="ru-RU" sz="1400" b="1" dirty="0"/>
          </a:p>
        </p:txBody>
      </p:sp>
      <p:pic>
        <p:nvPicPr>
          <p:cNvPr id="21" name="Picture 4" descr="Кликните для получения расширенной информации о картинке.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43900" y="4500570"/>
            <a:ext cx="1000100" cy="1071570"/>
          </a:xfrm>
          <a:prstGeom prst="rect">
            <a:avLst/>
          </a:prstGeom>
          <a:noFill/>
        </p:spPr>
      </p:pic>
      <p:pic>
        <p:nvPicPr>
          <p:cNvPr id="22" name="Picture 8" descr="Кликните для получения расширенной информации о картинке.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15206" y="4714884"/>
            <a:ext cx="952500" cy="9525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14266" y="6375371"/>
            <a:ext cx="8593151" cy="375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5000"/>
              </a:lnSpc>
            </a:pPr>
            <a:r>
              <a:rPr lang="uk-UA" sz="1200" b="1" i="1" dirty="0">
                <a:solidFill>
                  <a:srgbClr val="C00000"/>
                </a:solidFill>
              </a:rPr>
              <a:t>*Перераховані майнові об'єкти приймаються як за Комплексним страхуванням, так і окремо. ЦПВ приймається на страхування в комплексі (додатково) до всіх майнових об'єктів або окремо (без страхування майна).</a:t>
            </a:r>
            <a:endParaRPr lang="ru-RU" sz="1200" b="1" i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710B4BE-0409-475D-8B0B-6E06524BB104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626" y="39138"/>
            <a:ext cx="9116748" cy="419447"/>
          </a:xfrm>
        </p:spPr>
        <p:txBody>
          <a:bodyPr>
            <a:noAutofit/>
          </a:bodyPr>
          <a:lstStyle/>
          <a:p>
            <a:pPr algn="ctr"/>
            <a:r>
              <a:rPr lang="uk-UA" sz="2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Що можна застрахувати? Предмет Договору страхування</a:t>
            </a:r>
            <a:endParaRPr lang="ru-RU" sz="2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5E7E7178-EE06-4837-94ED-635647293405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D62979C-DDF2-4866-B3EF-8764831731CD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46D3EEF4-2A3B-4E96-9C3F-CE07C93FF86E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464E9368-342F-4680-93FD-CD2B441A97C3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2DC787CF-74FB-42BF-8806-4F65CC7F577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7" name="Picture 19" descr="http://pcnews.ru/thg-temp/7k500-0709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401" y="2744268"/>
            <a:ext cx="1285884" cy="1004528"/>
          </a:xfrm>
          <a:prstGeom prst="rect">
            <a:avLst/>
          </a:prstGeom>
          <a:noFill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9153" y="3672962"/>
            <a:ext cx="928694" cy="12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 descr="Кликните для получения расширенной информации о картинке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744004"/>
            <a:ext cx="1285377" cy="11430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85427" y="1143231"/>
            <a:ext cx="6715140" cy="520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1.Будівлі  та споруди (інше майно в них) в аварійному стані. 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2. Старі будівлі, які використовуються не за призначенням.</a:t>
            </a:r>
            <a:endParaRPr lang="ru-RU" sz="1400" b="1" i="1" dirty="0"/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3. Готівка. Цінні папери. Коштовні метали і дорогоцінне каміння.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4. Бухгалтерські і ділові книги. Рукописи, плани, схеми, креслення.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5. Зброя і набої. Сильнодіючі отрути, отруйні та їдкі речовини.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6. Слайди та фотознімки.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7. Домашні тварини. Кімнатні рослини, насадження, саджанці.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8. Колекції, картини, унікальні, твори мистецтва, антикварні речі. 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9. Продукти харчування. Носильні речі (одяг, білизна, взуття).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10. Вітрини, вітражі, дзеркала (нестандартних розмірів), рекламні вивіски і щити.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11. Зразки, моделі, виставкові екземпляри.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12. Носії інформації комп'ютерних і подібних систем.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13. Предмети релігійного культу.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14. Майно, відносно якого у представника Страховика є вагомі сумніви щодо походження або вартості.</a:t>
            </a:r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15. Майно, яке не забезпечене відповідним наглядом, наприклад, на балконах, лоджіях.</a:t>
            </a:r>
            <a:endParaRPr lang="ru-RU" sz="1400" b="1" i="1" dirty="0"/>
          </a:p>
          <a:p>
            <a:pPr>
              <a:lnSpc>
                <a:spcPct val="110000"/>
              </a:lnSpc>
              <a:spcBef>
                <a:spcPts val="110"/>
              </a:spcBef>
              <a:spcAft>
                <a:spcPts val="110"/>
              </a:spcAft>
            </a:pPr>
            <a:r>
              <a:rPr lang="uk-UA" sz="1400" b="1" i="1" dirty="0"/>
              <a:t>16. За Умовами страхування C: «Експрес» страхуванню не підлягають особисті речі Страхувальника.</a:t>
            </a:r>
            <a:endParaRPr lang="ru-RU" sz="14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5261" y="1887012"/>
            <a:ext cx="116998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 descr="http://img0.liveinternet.ru/images/attach/b/3/10/432/10432562_042344_3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3401" y="744004"/>
            <a:ext cx="1214446" cy="1214446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2060" name="Picture 12" descr="http://www.aerston.ru/i/items/1375BIG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5261" y="3744400"/>
            <a:ext cx="1214413" cy="924099"/>
          </a:xfrm>
          <a:prstGeom prst="rect">
            <a:avLst/>
          </a:prstGeom>
          <a:noFill/>
        </p:spPr>
      </p:pic>
      <p:pic>
        <p:nvPicPr>
          <p:cNvPr id="12" name="Picture 2" descr="Кликните для получения расширенной информации о картинке.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-5261" y="4601656"/>
            <a:ext cx="1219200" cy="561975"/>
          </a:xfrm>
          <a:prstGeom prst="rect">
            <a:avLst/>
          </a:prstGeom>
          <a:noFill/>
        </p:spPr>
      </p:pic>
      <p:pic>
        <p:nvPicPr>
          <p:cNvPr id="13" name="Picture 4" descr="Кликните для получения расширенной информации о картинке.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09153" y="4958846"/>
            <a:ext cx="928694" cy="1292097"/>
          </a:xfrm>
          <a:prstGeom prst="rect">
            <a:avLst/>
          </a:prstGeom>
          <a:noFill/>
        </p:spPr>
      </p:pic>
      <p:pic>
        <p:nvPicPr>
          <p:cNvPr id="14" name="Picture 8" descr="Кликните для получения расширенной информации о картинке.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37715" y="1958450"/>
            <a:ext cx="1000132" cy="785818"/>
          </a:xfrm>
          <a:prstGeom prst="rect">
            <a:avLst/>
          </a:prstGeom>
          <a:noFill/>
        </p:spPr>
      </p:pic>
      <p:pic>
        <p:nvPicPr>
          <p:cNvPr id="2063" name="Picture 15" descr="http://mirtesen.ru/images/upload/020582848384/big.jpe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0459" y="2601392"/>
            <a:ext cx="714380" cy="1056776"/>
          </a:xfrm>
          <a:prstGeom prst="rect">
            <a:avLst/>
          </a:prstGeom>
          <a:noFill/>
          <a:scene3d>
            <a:camera prst="orthographicFront">
              <a:rot lat="0" lon="0" rev="18900000"/>
            </a:camera>
            <a:lightRig rig="threePt" dir="t"/>
          </a:scene3d>
        </p:spPr>
      </p:pic>
      <p:pic>
        <p:nvPicPr>
          <p:cNvPr id="2065" name="Picture 17" descr="http://agrovision.ru/wp-content/uploads/2009/09/%D0%BF%D1%80%D0%BE%D0%B4%D1%83%D0%BA%D1%82%D1%8B-%D0%BF%D0%B8%D1%82%D0%B0%D0%BD%D0%B8%D1%8F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5261" y="5173160"/>
            <a:ext cx="1214413" cy="1059709"/>
          </a:xfrm>
          <a:prstGeom prst="rect">
            <a:avLst/>
          </a:prstGeom>
          <a:noFill/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A6CBB63-9F01-466C-B414-2221FCA7419C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723900" y="80652"/>
            <a:ext cx="7696200" cy="285752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Обмеження страхування</a:t>
            </a:r>
            <a:endParaRPr lang="ru-RU" sz="2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71F67D-D28B-469F-A9DE-D3019B65A5C7}"/>
              </a:ext>
            </a:extLst>
          </p:cNvPr>
          <p:cNvSpPr txBox="1"/>
          <p:nvPr/>
        </p:nvSpPr>
        <p:spPr>
          <a:xfrm>
            <a:off x="2285984" y="744004"/>
            <a:ext cx="4576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Страхуванню не підлягають: </a:t>
            </a:r>
            <a:endParaRPr lang="LID4096" dirty="0">
              <a:solidFill>
                <a:srgbClr val="FF0000"/>
              </a:solidFill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D535A3C8-FCD6-4FEF-A91B-CF22529F4902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C56997B8-63ED-42D7-A661-2A561AC14A35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21AECBE0-0EFD-4026-B314-14D3874675F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9E477AE1-D4E5-4911-ADAA-D5F9A3F0CFA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151D3945-69EF-4899-92F5-551F9A290ED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55337"/>
              </p:ext>
            </p:extLst>
          </p:nvPr>
        </p:nvGraphicFramePr>
        <p:xfrm>
          <a:off x="290640" y="758748"/>
          <a:ext cx="8463346" cy="3071834"/>
        </p:xfrm>
        <a:graphic>
          <a:graphicData uri="http://schemas.openxmlformats.org/drawingml/2006/table">
            <a:tbl>
              <a:tblPr/>
              <a:tblGrid>
                <a:gridCol w="3497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60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84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4214">
                <a:tc gridSpan="5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Зведена (порівняльна) таблиця щодо оформлення документів та проведення огляду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905"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Умови страхування: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А: «з оглядом»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В: «без огляду»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C: «Експрес»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D: «Еліт»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905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Проведення огляду Представником Страховика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905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Оформлення Заяви  на страхування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6905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Оформлення Переліку майна 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+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14250" y="5270011"/>
            <a:ext cx="8572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 algn="just">
              <a:buFont typeface="Arial" pitchFamily="34" charset="0"/>
              <a:buChar char="•"/>
              <a:tabLst>
                <a:tab pos="1168400" algn="l"/>
              </a:tabLst>
            </a:pPr>
            <a:r>
              <a:rPr lang="uk-UA" sz="1600" dirty="0"/>
              <a:t> </a:t>
            </a:r>
            <a:r>
              <a:rPr lang="uk-UA" sz="1400" i="1" dirty="0"/>
              <a:t>Умови страхування </a:t>
            </a:r>
            <a:r>
              <a:rPr lang="uk-UA" sz="1400" b="1" i="1" dirty="0"/>
              <a:t>С: "Експрес", </a:t>
            </a:r>
            <a:r>
              <a:rPr lang="uk-UA" sz="1400" i="1" dirty="0"/>
              <a:t>страховою сумою </a:t>
            </a:r>
            <a:r>
              <a:rPr lang="uk-UA" sz="1400" b="1" i="1" dirty="0"/>
              <a:t>20 000,00 гр</a:t>
            </a:r>
            <a:r>
              <a:rPr lang="uk-UA" sz="1400" i="1" dirty="0"/>
              <a:t>н. (платіж 50 грн.) розроблені тільки для житлових приміщень в селах та районних центрах (без оздоблення/обладнання та рухомого майна) з покриттям ризиків: Пожежа, вибух, влучення блискавки.</a:t>
            </a:r>
            <a:endParaRPr lang="uk-UA" sz="1200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50" y="4130211"/>
            <a:ext cx="41514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sz="200" b="1" dirty="0">
              <a:solidFill>
                <a:srgbClr val="C00000"/>
              </a:solidFill>
            </a:endParaRPr>
          </a:p>
          <a:p>
            <a:r>
              <a:rPr lang="uk-UA" sz="1600" b="1" dirty="0">
                <a:solidFill>
                  <a:srgbClr val="C00000"/>
                </a:solidFill>
              </a:rPr>
              <a:t>Особливості  Умов страхування С: </a:t>
            </a:r>
            <a:r>
              <a:rPr lang="uk-UA" sz="1600" b="1" dirty="0" err="1">
                <a:solidFill>
                  <a:srgbClr val="C00000"/>
                </a:solidFill>
              </a:rPr>
              <a:t>“Експрес”</a:t>
            </a:r>
            <a:r>
              <a:rPr lang="uk-UA" sz="1600" b="1" dirty="0">
                <a:solidFill>
                  <a:srgbClr val="C00000"/>
                </a:solidFill>
              </a:rPr>
              <a:t> 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50" y="4403854"/>
            <a:ext cx="8572592" cy="98488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itchFamily="34" charset="0"/>
              <a:buChar char="•"/>
            </a:pPr>
            <a:r>
              <a:rPr lang="uk-UA" sz="1600" dirty="0"/>
              <a:t> </a:t>
            </a:r>
            <a:r>
              <a:rPr lang="uk-UA" sz="1400" i="1" dirty="0"/>
              <a:t>Умови страхування розроблені </a:t>
            </a:r>
            <a:r>
              <a:rPr lang="uk-UA" sz="1400" b="1" i="1" dirty="0"/>
              <a:t>без можливості зміни </a:t>
            </a:r>
            <a:r>
              <a:rPr lang="uk-UA" sz="1400" i="1" dirty="0"/>
              <a:t>фіксованих страхових сум, зміни або розширення </a:t>
            </a:r>
            <a:r>
              <a:rPr lang="uk-UA" sz="1400" b="1" i="1" dirty="0"/>
              <a:t>покриття</a:t>
            </a:r>
            <a:r>
              <a:rPr lang="uk-UA" sz="1400" i="1" dirty="0"/>
              <a:t> (застраховані ризики: Пожежа, вибух, влучення блискавки та Пошкодження водою) з фіксованими страховими </a:t>
            </a:r>
            <a:r>
              <a:rPr lang="uk-UA" sz="1400" b="1" i="1" dirty="0"/>
              <a:t>преміями</a:t>
            </a:r>
            <a:r>
              <a:rPr lang="uk-UA" sz="1400" i="1" dirty="0"/>
              <a:t>, окрім можливості додатково застрахувати цивільно-правову відповідальність </a:t>
            </a:r>
            <a:r>
              <a:rPr lang="uk-UA" sz="1400" i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50" y="6041507"/>
            <a:ext cx="85725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dirty="0">
                <a:solidFill>
                  <a:srgbClr val="C00000"/>
                </a:solidFill>
              </a:rPr>
              <a:t>!!!Будь-які зміни до страхових тарифів та Умов страхування непередбачені Програмою «Господар» обов’язково погоджувати письмово з Відповідальним за вид страхування у формі Службової записки !!!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399B89E-DC62-4DBB-8A2F-A70C4EE08DE4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6" y="54099"/>
            <a:ext cx="9144000" cy="321108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Умови страхування. Особливості  Умов страхування С: “Експрес” 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2B89865-9E48-44D4-83C4-B715A515737F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41700DC-FF89-41F9-982C-F1F18286377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DE3CEC4B-598B-4ACA-BF86-1CAF91C678E6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4CCC5653-EB4A-4CA6-92F6-D259F8517F1F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E6D7B24E-A6ED-4BEE-A00C-3C761C9D951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880423"/>
              </p:ext>
            </p:extLst>
          </p:nvPr>
        </p:nvGraphicFramePr>
        <p:xfrm>
          <a:off x="200655" y="1092376"/>
          <a:ext cx="8715437" cy="3786213"/>
        </p:xfrm>
        <a:graphic>
          <a:graphicData uri="http://schemas.openxmlformats.org/drawingml/2006/table">
            <a:tbl>
              <a:tblPr/>
              <a:tblGrid>
                <a:gridCol w="4067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5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2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0118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Зведена (порівняльна) таблиця щодо розмірів та застосування франшиз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88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Умови страхування:</a:t>
                      </a:r>
                      <a:endParaRPr lang="ru-RU" sz="1600" b="1" i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А:</a:t>
                      </a:r>
                      <a:r>
                        <a:rPr lang="uk-UA" sz="16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«з оглядом»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В: «без огляду»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C: 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«</a:t>
                      </a: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Експрес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»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D: «Еліт»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00000">
                            <a:tint val="66000"/>
                            <a:satMod val="160000"/>
                          </a:srgbClr>
                        </a:gs>
                        <a:gs pos="50000">
                          <a:srgbClr val="C00000">
                            <a:tint val="44500"/>
                            <a:satMod val="160000"/>
                          </a:srgbClr>
                        </a:gs>
                        <a:gs pos="100000">
                          <a:srgbClr val="C000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85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1. Безумовна франшиза від страхової суми по кожній групі застрахованого майна (застосовується при </a:t>
                      </a:r>
                      <a:r>
                        <a:rPr lang="uk-UA" sz="1400" i="1" u="sng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частковому пошкодженні </a:t>
                      </a: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майна), але не менше 200 грн.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0,5%*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</a:t>
                      </a:r>
                      <a:endParaRPr lang="ru-RU" sz="1600" i="1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0,5%*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494">
                <a:tc>
                  <a:txBody>
                    <a:bodyPr/>
                    <a:lstStyle/>
                    <a:p>
                      <a:pPr indent="-68580" algn="just"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*Можливість коригування франшизи, зазначеної в п.1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0,5%-10,0%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ні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ні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0,5%-10,0%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98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2. Безумовна франшиза від страхової суми по кожній групі застрахованого майна (застосовується) при </a:t>
                      </a:r>
                      <a:r>
                        <a:rPr lang="uk-UA" sz="1400" i="1" u="sng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повній загибелі та втраті </a:t>
                      </a:r>
                      <a:r>
                        <a:rPr lang="uk-UA" sz="1400" i="1" u="none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майна </a:t>
                      </a: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(«</a:t>
                      </a:r>
                      <a:r>
                        <a:rPr lang="uk-UA" sz="1400" i="1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тотал</a:t>
                      </a: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»):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3,0%</a:t>
                      </a:r>
                      <a:endParaRPr lang="ru-RU" sz="1600" i="1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3,0%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3,0%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3,0%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2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3. </a:t>
                      </a:r>
                      <a:r>
                        <a:rPr lang="uk-UA" sz="1400" i="1" u="sng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Наявність часової франшизи </a:t>
                      </a:r>
                      <a:r>
                        <a:rPr lang="uk-UA" sz="1400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– 7 календарних днів з дати укладення Договору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ні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так</a:t>
                      </a:r>
                      <a:endParaRPr lang="ru-RU" sz="1600" i="1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так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b="1" i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так</a:t>
                      </a:r>
                      <a:endParaRPr lang="ru-RU" sz="1600" i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1923" marR="619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14282" y="602549"/>
            <a:ext cx="87154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uk-UA" sz="1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Програмою передбачається можливість застосування трьох видів франшиз</a:t>
            </a:r>
            <a:r>
              <a:rPr kumimoji="0" lang="uk-UA" sz="16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959119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uk-UA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Строк дії Договору </a:t>
            </a:r>
            <a:r>
              <a:rPr lang="uk-UA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Програмою Господар складає </a:t>
            </a:r>
            <a:r>
              <a:rPr lang="uk-UA" b="1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 рік.</a:t>
            </a:r>
            <a:endParaRPr lang="uk-UA" sz="4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14282" y="5005012"/>
            <a:ext cx="87154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Часова франшиза </a:t>
            </a: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– 7 календарних днів з дати укладення Договору (означає, що збитки по відношенню до застрахованого майна, що стались протягом 7 календарних днів з дати укладення Договору </a:t>
            </a:r>
            <a:r>
              <a:rPr lang="uk-UA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 відшкодовуються</a:t>
            </a: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). Часова франшиза застосовується для Умов страхування </a:t>
            </a:r>
            <a:r>
              <a:rPr lang="uk-UA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В, С, D </a:t>
            </a: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(для Умов страхування, за якими не передбачено проведення огляду).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F0C51D-0159-4094-A791-9FCC23C6B0A0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20439" y="-44501"/>
            <a:ext cx="9157626" cy="533400"/>
          </a:xfrm>
        </p:spPr>
        <p:txBody>
          <a:bodyPr/>
          <a:lstStyle/>
          <a:p>
            <a:pPr algn="ctr"/>
            <a:r>
              <a:rPr lang="uk-UA" sz="2800" b="1" dirty="0">
                <a:solidFill>
                  <a:schemeClr val="bg1"/>
                </a:solidFill>
              </a:rPr>
              <a:t>Франшиза. Строк дії Договору 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3417317F-24C2-41BF-9F96-690812B02416}"/>
              </a:ext>
            </a:extLst>
          </p:cNvPr>
          <p:cNvGrpSpPr/>
          <p:nvPr/>
        </p:nvGrpSpPr>
        <p:grpSpPr>
          <a:xfrm>
            <a:off x="0" y="6752560"/>
            <a:ext cx="9144000" cy="105439"/>
            <a:chOff x="0" y="6741368"/>
            <a:chExt cx="9906000" cy="116632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33EFD726-4A9B-4F01-9A87-B027EED89F2A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7D45B289-1B31-42E3-9BF3-A24D1F0CF23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BDAB5CE2-EC9B-44F3-A67A-FEC7906ADE6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20874BF0-FD6B-43F4-A702-7F9D3812E095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2844" y="5229200"/>
            <a:ext cx="8858312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u="sng" dirty="0">
                <a:ea typeface="Times New Roman"/>
              </a:rPr>
              <a:t>Комплексне страхування майна</a:t>
            </a:r>
            <a:r>
              <a:rPr lang="uk-UA" sz="1200" b="1" i="1" dirty="0">
                <a:ea typeface="Times New Roman"/>
              </a:rPr>
              <a:t> </a:t>
            </a:r>
            <a:r>
              <a:rPr lang="uk-UA" sz="1200" i="1" dirty="0">
                <a:ea typeface="Times New Roman"/>
              </a:rPr>
              <a:t>– обов’язковим є страхування житлового приміщення та на вибір Страхувальника оздоблення/вбудованого обладнання та/або рухомого майна, а страхова сума оздоблення/обладнання (вбудоване) та/або рухомого майна разом або окремо для Умов страхування: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dirty="0">
                <a:ea typeface="Times New Roman"/>
              </a:rPr>
              <a:t>А; В, С</a:t>
            </a:r>
            <a:r>
              <a:rPr lang="uk-UA" sz="1200" i="1" dirty="0">
                <a:ea typeface="Times New Roman"/>
              </a:rPr>
              <a:t> – не може перевищувати </a:t>
            </a:r>
            <a:r>
              <a:rPr lang="uk-UA" sz="1200" b="1" i="1" dirty="0">
                <a:ea typeface="Times New Roman"/>
              </a:rPr>
              <a:t>30% </a:t>
            </a:r>
            <a:r>
              <a:rPr lang="uk-UA" sz="1200" i="1" dirty="0">
                <a:ea typeface="Times New Roman"/>
              </a:rPr>
              <a:t>від загальної страхової суми майна;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dirty="0">
                <a:ea typeface="Times New Roman"/>
              </a:rPr>
              <a:t>D</a:t>
            </a:r>
            <a:r>
              <a:rPr lang="uk-UA" sz="1200" i="1" dirty="0">
                <a:ea typeface="Times New Roman"/>
              </a:rPr>
              <a:t> – не може перевищувати </a:t>
            </a:r>
            <a:r>
              <a:rPr lang="uk-UA" sz="1200" b="1" i="1" dirty="0">
                <a:ea typeface="Times New Roman"/>
              </a:rPr>
              <a:t>50% </a:t>
            </a:r>
            <a:r>
              <a:rPr lang="uk-UA" sz="1200" i="1" dirty="0">
                <a:ea typeface="Times New Roman"/>
              </a:rPr>
              <a:t>від загальної страхової суми майна.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400" i="1" dirty="0">
              <a:ea typeface="Times New Roman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1200" b="1" i="1" u="sng" dirty="0">
                <a:ea typeface="Times New Roman"/>
              </a:rPr>
              <a:t>Наприклад</a:t>
            </a:r>
            <a:r>
              <a:rPr lang="uk-UA" sz="1200" b="1" i="1" dirty="0">
                <a:ea typeface="Times New Roman"/>
              </a:rPr>
              <a:t>: </a:t>
            </a:r>
            <a:r>
              <a:rPr lang="uk-UA" sz="1200" i="1" dirty="0">
                <a:ea typeface="Times New Roman"/>
              </a:rPr>
              <a:t>Умови страхування А; Загальна СС по майну 100 000 грн., СС Житлового приміщення має бути не менше 70 000 грн., </a:t>
            </a:r>
            <a:r>
              <a:rPr lang="uk-UA" sz="1200" i="1" u="sng" dirty="0">
                <a:ea typeface="Times New Roman"/>
              </a:rPr>
              <a:t>а СС на Оздоблення + Обладнання (вбудоване) + Рухоме майно має не перевищувати 30 000 грн.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2844" y="572760"/>
            <a:ext cx="885831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uk-UA" sz="1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Страхова сума встановлюється за погодження між Страхувальником та Страховиком та може визначатись:</a:t>
            </a:r>
            <a:endParaRPr kumimoji="0" lang="ru-RU" sz="14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>
                <a:tab pos="292100" algn="l"/>
              </a:tabLst>
            </a:pPr>
            <a:r>
              <a:rPr kumimoji="0" lang="uk-UA" sz="14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договору купівлі-продажу; </a:t>
            </a: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2100" algn="l"/>
              </a:tabLst>
            </a:pP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свідоцтва на право власності (для нового майнового об’єкту); 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  <a:p>
            <a:pPr marL="171450" lvl="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2100" algn="l"/>
              </a:tabLst>
            </a:pP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шляхом  аналізу цін пропозицій на подібне майно на ринку нерухомості;</a:t>
            </a: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tabLst>
                <a:tab pos="292100" algn="l"/>
              </a:tabLst>
            </a:pPr>
            <a:r>
              <a:rPr kumimoji="0" lang="uk-UA" sz="1400" b="0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підставі акту (висновку) оцінки вартості майна незалежного експерта;</a:t>
            </a:r>
            <a:endParaRPr kumimoji="0" lang="ru-RU" sz="1400" b="0" i="1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171450" indent="-171450" algn="just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2100" algn="l"/>
              </a:tabLst>
            </a:pPr>
            <a:r>
              <a:rPr lang="uk-UA" sz="1400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для рухомого майна касового ордеру, чеків, квитанцій про оплату або середньоринкової вартості на аналогічний предмет із врахуванням строку служби.</a:t>
            </a:r>
            <a:endParaRPr lang="ru-RU" sz="14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508339"/>
              </p:ext>
            </p:extLst>
          </p:nvPr>
        </p:nvGraphicFramePr>
        <p:xfrm>
          <a:off x="142845" y="2402770"/>
          <a:ext cx="8879102" cy="1960109"/>
        </p:xfrm>
        <a:graphic>
          <a:graphicData uri="http://schemas.openxmlformats.org/drawingml/2006/table">
            <a:tbl>
              <a:tblPr/>
              <a:tblGrid>
                <a:gridCol w="794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13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1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18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13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48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89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88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87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233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640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1648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56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8309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Комплексне страхування майна: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Групи застрахованого майна, що страхуються окремо: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18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Житлове приміщення та оздоблення/ обладнання та/або рухоме майно.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  Житлове приміщення </a:t>
                      </a:r>
                      <a:b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конструктивні елементи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 Оздоблення/</a:t>
                      </a:r>
                      <a:b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обладнання (вбудоване)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5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 Рухоме майно 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09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Умови страхування: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Умови страхування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Умови страхування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Умови страхування</a:t>
                      </a:r>
                      <a:endParaRPr lang="ru-RU" sz="105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і В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і В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і В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 і В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09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Загальна страхова сума по майну, грн.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Страхова сума житл. приміщення, грн.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Страхова сума оздоблення/ облад., грн.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Страхова сума рухомого майна, грн.</a:t>
                      </a:r>
                      <a:endParaRPr lang="ru-RU" sz="105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74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100 000 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5 000 000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1 500 000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5 000 000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u="sng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Фіксовані: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100 000 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5 000 000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1 500 000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5 000 000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u="sng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Фіксовані: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30 000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2 500 000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450 000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2 500 000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u="sng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Фіксовані: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30 000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2 500 000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від 450 000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до 2 500 000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u="sng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Times New Roman"/>
                        </a:rPr>
                        <a:t>Фіксовані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30 000</a:t>
                      </a:r>
                      <a:b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uk-UA" sz="9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100 000</a:t>
                      </a:r>
                      <a:endParaRPr lang="ru-RU" sz="9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40" marR="45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42844" y="4321028"/>
            <a:ext cx="8858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  <a:tab pos="1003300" algn="l"/>
              </a:tabLst>
            </a:pPr>
            <a:r>
              <a:rPr kumimoji="0" lang="uk-UA" sz="1200" b="1" i="1" u="sng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Ліміт відповідальності Страховика на рухоме майно за ризиком ПДТО:</a:t>
            </a:r>
            <a:endParaRPr kumimoji="0" lang="uk-UA" sz="1200" b="1" i="1" u="sng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  <a:tab pos="1003300" algn="l"/>
              </a:tabLst>
            </a:pPr>
            <a:r>
              <a:rPr lang="uk-UA" sz="1200" i="1" dirty="0">
                <a:ea typeface="Times New Roman"/>
              </a:rPr>
              <a:t>- на умовах страхування: </a:t>
            </a:r>
            <a:r>
              <a:rPr lang="uk-UA" sz="1200" b="1" i="1" dirty="0">
                <a:ea typeface="Times New Roman"/>
              </a:rPr>
              <a:t>А, В, С </a:t>
            </a:r>
            <a:r>
              <a:rPr lang="uk-UA" sz="1200" i="1" dirty="0">
                <a:ea typeface="Times New Roman"/>
              </a:rPr>
              <a:t>встановлюється в розмірі </a:t>
            </a:r>
            <a:r>
              <a:rPr lang="uk-UA" sz="1200" b="1" i="1" dirty="0">
                <a:ea typeface="Times New Roman"/>
              </a:rPr>
              <a:t>100 000,00 грн</a:t>
            </a:r>
            <a:r>
              <a:rPr lang="uk-UA" sz="1200" i="1" dirty="0">
                <a:ea typeface="Times New Roman"/>
              </a:rPr>
              <a:t>.;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  <a:tab pos="1003300" algn="l"/>
              </a:tabLst>
            </a:pPr>
            <a:r>
              <a:rPr lang="uk-UA" sz="1200" i="1" dirty="0">
                <a:ea typeface="Times New Roman"/>
              </a:rPr>
              <a:t>- на </a:t>
            </a:r>
            <a:r>
              <a:rPr kumimoji="0" lang="uk-UA" sz="1200" b="0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умовах страхування </a:t>
            </a:r>
            <a:r>
              <a:rPr kumimoji="0" lang="uk-UA" sz="12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D</a:t>
            </a:r>
            <a:r>
              <a:rPr lang="uk-UA" sz="1200" i="1" dirty="0"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uk-UA" sz="1200" b="0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 розмірі </a:t>
            </a:r>
            <a:r>
              <a:rPr kumimoji="0" lang="uk-UA" sz="1200" b="1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500 000,00 грн.</a:t>
            </a:r>
            <a:endParaRPr kumimoji="0" lang="uk-UA" sz="1200" b="1" i="1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  <a:tab pos="817563" algn="l"/>
                <a:tab pos="1003300" algn="l"/>
              </a:tabLst>
            </a:pPr>
            <a:r>
              <a:rPr kumimoji="0" lang="uk-UA" sz="1200" b="0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Ліміт відповідальності за ризиком ПДТО може бути розширений до страхової суми рухомого майна за </a:t>
            </a:r>
            <a:r>
              <a:rPr kumimoji="0" lang="uk-UA" sz="1200" i="1" u="sng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наявності діючої охоронної сигналізації, </a:t>
            </a:r>
            <a:r>
              <a:rPr kumimoji="0" lang="uk-UA" sz="1200" b="0" i="1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про що є відповідна відмітка в Заяві на страхування.</a:t>
            </a:r>
            <a:endParaRPr kumimoji="0" lang="uk-UA" sz="1200" b="0" i="1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4FE313E-F890-4570-88F6-E839C02C0205}"/>
              </a:ext>
            </a:extLst>
          </p:cNvPr>
          <p:cNvSpPr/>
          <p:nvPr/>
        </p:nvSpPr>
        <p:spPr>
          <a:xfrm>
            <a:off x="-13626" y="-2458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-13626" y="33525"/>
            <a:ext cx="9167173" cy="389609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Страхова сума. Ліміти відповідальності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0FBF641F-C90E-4382-A8A2-EB19558CF7C0}"/>
              </a:ext>
            </a:extLst>
          </p:cNvPr>
          <p:cNvGrpSpPr/>
          <p:nvPr/>
        </p:nvGrpSpPr>
        <p:grpSpPr>
          <a:xfrm>
            <a:off x="0" y="6741368"/>
            <a:ext cx="9130374" cy="116632"/>
            <a:chOff x="0" y="6741368"/>
            <a:chExt cx="9906000" cy="116632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12F91636-1EAE-4BF9-AA69-0DDC06AD41CE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D5090C0A-6301-4AA3-B8B4-F63D7191408C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D0CA9F7B-D04C-4290-990E-B5A72CA09525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A5A2FD32-B056-4AA4-BFC7-992C2BF3303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3090</TotalTime>
  <Words>2834</Words>
  <Application>Microsoft Office PowerPoint</Application>
  <PresentationFormat>Екран (4:3)</PresentationFormat>
  <Paragraphs>338</Paragraphs>
  <Slides>14</Slides>
  <Notes>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1_Тема Office</vt:lpstr>
      <vt:lpstr>Презентація PowerPoint</vt:lpstr>
      <vt:lpstr>Зміст презентації Програми Господар</vt:lpstr>
      <vt:lpstr>Презентація PowerPoint</vt:lpstr>
      <vt:lpstr>Страхувальник (Вигодонабувач)</vt:lpstr>
      <vt:lpstr>Що можна застрахувати? Предмет Договору страхування</vt:lpstr>
      <vt:lpstr>Обмеження страхування</vt:lpstr>
      <vt:lpstr>Умови страхування. Особливості  Умов страхування С: “Експрес” </vt:lpstr>
      <vt:lpstr>Франшиза. Строк дії Договору </vt:lpstr>
      <vt:lpstr>Страхова сума. Ліміти відповідальності</vt:lpstr>
      <vt:lpstr>Перелік страхових ризиків та випадків</vt:lpstr>
      <vt:lpstr>Презентація PowerPoint</vt:lpstr>
      <vt:lpstr>Розрахунок страхового тарифу та премії за Договором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Kizenko</dc:creator>
  <cp:lastModifiedBy>Admin</cp:lastModifiedBy>
  <cp:revision>189</cp:revision>
  <dcterms:created xsi:type="dcterms:W3CDTF">2010-01-21T14:59:41Z</dcterms:created>
  <dcterms:modified xsi:type="dcterms:W3CDTF">2025-09-26T12:08:39Z</dcterms:modified>
</cp:coreProperties>
</file>